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7" r:id="rId1"/>
    <p:sldMasterId id="2147483837" r:id="rId2"/>
  </p:sldMasterIdLst>
  <p:notesMasterIdLst>
    <p:notesMasterId r:id="rId12"/>
  </p:notesMasterIdLst>
  <p:handoutMasterIdLst>
    <p:handoutMasterId r:id="rId13"/>
  </p:handoutMasterIdLst>
  <p:sldIdLst>
    <p:sldId id="310" r:id="rId3"/>
    <p:sldId id="464" r:id="rId4"/>
    <p:sldId id="460" r:id="rId5"/>
    <p:sldId id="461" r:id="rId6"/>
    <p:sldId id="465" r:id="rId7"/>
    <p:sldId id="466" r:id="rId8"/>
    <p:sldId id="468" r:id="rId9"/>
    <p:sldId id="467" r:id="rId10"/>
    <p:sldId id="469" r:id="rId11"/>
  </p:sldIdLst>
  <p:sldSz cx="24384000" cy="13716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7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E30611"/>
    <a:srgbClr val="0C6A37"/>
    <a:srgbClr val="3BCCFF"/>
    <a:srgbClr val="00B0F0"/>
    <a:srgbClr val="7030A0"/>
    <a:srgbClr val="0A2B77"/>
    <a:srgbClr val="00B050"/>
    <a:srgbClr val="92D050"/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68" autoAdjust="0"/>
    <p:restoredTop sz="94694"/>
  </p:normalViewPr>
  <p:slideViewPr>
    <p:cSldViewPr snapToGrid="0" snapToObjects="1" showGuides="1">
      <p:cViewPr varScale="1">
        <p:scale>
          <a:sx n="47" d="100"/>
          <a:sy n="47" d="100"/>
        </p:scale>
        <p:origin x="408" y="78"/>
      </p:cViewPr>
      <p:guideLst>
        <p:guide orient="horz" pos="4320"/>
        <p:guide pos="77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B52AB-E89C-A34F-8AF0-9AFBAE9420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4C845B-ECCD-BE4F-A969-B334EA1993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06F12-0AA2-1F43-BEFC-119D6BBB6D9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E0033F-6172-AD43-890D-6172027BC8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7456E-80C1-CB43-8B0B-ABBA900CE706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F74DF7A7-DFD2-4445-AD1A-A327D90843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283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6" name="Shape 96"/>
          <p:cNvSpPr>
            <a:spLocks noGrp="1"/>
          </p:cNvSpPr>
          <p:nvPr>
            <p:ph type="body" sz="quarter" idx="1"/>
          </p:nvPr>
        </p:nvSpPr>
        <p:spPr>
          <a:xfrm>
            <a:off x="906357" y="4715154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705643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9757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426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142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400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603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565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04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D3A82-A35F-9C45-A832-50098C975E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3041651"/>
            <a:ext cx="15265400" cy="7632700"/>
          </a:xfrm>
          <a:prstGeom prst="rect">
            <a:avLst/>
          </a:prstGeom>
        </p:spPr>
        <p:txBody>
          <a:bodyPr anchor="b"/>
          <a:lstStyle>
            <a:lvl1pPr>
              <a:lnSpc>
                <a:spcPts val="14000"/>
              </a:lnSpc>
              <a:defRPr sz="14000" b="1" i="0" spc="300">
                <a:ln>
                  <a:noFill/>
                </a:ln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LOREM IPSUM DOLOR SIT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485764-4A72-A747-B374-E67FB3F6B4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03" y="1226103"/>
            <a:ext cx="9288600" cy="137402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4F84BBB-00C0-3440-B83A-FD7821342B5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530916" y="7185782"/>
            <a:ext cx="5354637" cy="2108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chemeClr val="tx1"/>
                </a:solidFill>
              </a:defRPr>
            </a:lvl1pPr>
            <a:lvl2pPr>
              <a:defRPr sz="3200" b="1">
                <a:solidFill>
                  <a:schemeClr val="tx1"/>
                </a:solidFill>
              </a:defRPr>
            </a:lvl2pPr>
            <a:lvl3pPr>
              <a:defRPr sz="3200" b="1">
                <a:solidFill>
                  <a:schemeClr val="tx1"/>
                </a:solidFill>
              </a:defRPr>
            </a:lvl3pPr>
            <a:lvl4pPr>
              <a:defRPr sz="3200" b="1">
                <a:solidFill>
                  <a:schemeClr val="tx1"/>
                </a:solidFill>
              </a:defRPr>
            </a:lvl4pPr>
            <a:lvl5pPr>
              <a:defRPr sz="32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ФИО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6A0E2698-CFB4-5348-82D6-2C8B43CC18F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530916" y="9525000"/>
            <a:ext cx="5354637" cy="683382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chemeClr val="tx1"/>
                </a:solidFill>
              </a:defRPr>
            </a:lvl1pPr>
            <a:lvl2pPr>
              <a:defRPr sz="3200" b="1">
                <a:solidFill>
                  <a:schemeClr val="tx1"/>
                </a:solidFill>
              </a:defRPr>
            </a:lvl2pPr>
            <a:lvl3pPr>
              <a:defRPr sz="3200" b="1">
                <a:solidFill>
                  <a:schemeClr val="tx1"/>
                </a:solidFill>
              </a:defRPr>
            </a:lvl3pPr>
            <a:lvl4pPr>
              <a:defRPr sz="3200" b="1">
                <a:solidFill>
                  <a:schemeClr val="tx1"/>
                </a:solidFill>
              </a:defRPr>
            </a:lvl4pPr>
            <a:lvl5pPr>
              <a:defRPr sz="32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19 апреля 2019</a:t>
            </a:r>
          </a:p>
        </p:txBody>
      </p:sp>
    </p:spTree>
    <p:extLst>
      <p:ext uri="{BB962C8B-B14F-4D97-AF65-F5344CB8AC3E}">
        <p14:creationId xmlns:p14="http://schemas.microsoft.com/office/powerpoint/2010/main" val="114925591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овый бренд МТС">
            <a:extLst>
              <a:ext uri="{FF2B5EF4-FFF2-40B4-BE49-F238E27FC236}">
                <a16:creationId xmlns:a16="http://schemas.microsoft.com/office/drawing/2014/main" id="{D3F7D450-C57E-204A-81D5-F1FD0F63795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99540" y="1357489"/>
            <a:ext cx="4507965" cy="830997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Подзаголовок</a:t>
            </a:r>
            <a:endParaRPr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23103B6-E463-F44B-B177-DA7DEB84E3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2080" y="3041650"/>
            <a:ext cx="18371820" cy="7168274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ts val="14000"/>
              </a:lnSpc>
              <a:defRPr sz="14000" b="1"/>
            </a:lvl1pPr>
          </a:lstStyle>
          <a:p>
            <a:r>
              <a:rPr lang="ru-RU" dirty="0"/>
              <a:t>ЗАГОЛОВОК РАЗДЕЛА</a:t>
            </a:r>
            <a:br>
              <a:rPr lang="ru-RU" dirty="0"/>
            </a:br>
            <a:r>
              <a:rPr lang="ru-RU" dirty="0"/>
              <a:t>НЕ БОЛЕЕ 4 СТРОК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86FDD53E-D4FC-E342-9D4D-114A7370F9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86" y="10561180"/>
            <a:ext cx="22980980" cy="172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2242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8E278718-BBF2-C343-8D84-451A06BD4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86" y="10561180"/>
            <a:ext cx="22980980" cy="1729933"/>
          </a:xfrm>
          <a:prstGeom prst="rect">
            <a:avLst/>
          </a:prstGeom>
        </p:spPr>
      </p:pic>
      <p:sp>
        <p:nvSpPr>
          <p:cNvPr id="34" name="Новый бренд МТС"/>
          <p:cNvSpPr>
            <a:spLocks noGrp="1"/>
          </p:cNvSpPr>
          <p:nvPr>
            <p:ph type="body" sz="quarter" idx="14"/>
          </p:nvPr>
        </p:nvSpPr>
        <p:spPr>
          <a:xfrm>
            <a:off x="3039904" y="11228693"/>
            <a:ext cx="4652236" cy="677108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dirty="0" err="1"/>
              <a:t>Новый</a:t>
            </a:r>
            <a:r>
              <a:rPr dirty="0"/>
              <a:t> </a:t>
            </a:r>
            <a:r>
              <a:rPr dirty="0" err="1"/>
              <a:t>бренд</a:t>
            </a:r>
            <a:r>
              <a:rPr dirty="0"/>
              <a:t> МТС</a:t>
            </a:r>
          </a:p>
        </p:txBody>
      </p:sp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23103B6-E463-F44B-B177-DA7DEB84E3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0844" y="4402137"/>
            <a:ext cx="18371820" cy="4239519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14000"/>
              </a:lnSpc>
              <a:defRPr sz="14000" b="1"/>
            </a:lvl1pPr>
          </a:lstStyle>
          <a:p>
            <a:r>
              <a:rPr lang="ru-RU" dirty="0"/>
              <a:t>ЗАГОЛОВОК РАЗДЕЛА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</p:spTree>
    <p:extLst>
      <p:ext uri="{BB962C8B-B14F-4D97-AF65-F5344CB8AC3E}">
        <p14:creationId xmlns:p14="http://schemas.microsoft.com/office/powerpoint/2010/main" val="403883890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8D1D6EA0-CEDE-D046-B9A9-C8526AC269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86" y="10561180"/>
            <a:ext cx="22980980" cy="1729933"/>
          </a:xfrm>
          <a:prstGeom prst="rect">
            <a:avLst/>
          </a:prstGeom>
        </p:spPr>
      </p:pic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505B5473-A274-C340-B267-DCA3B5D50F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0600" y="1528762"/>
            <a:ext cx="15266988" cy="11425238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lnSpc>
                <a:spcPts val="14000"/>
              </a:lnSpc>
              <a:defRPr sz="17000" b="1"/>
            </a:lvl1pPr>
          </a:lstStyle>
          <a:p>
            <a:r>
              <a:rPr lang="ru-RU" dirty="0"/>
              <a:t>ЗАГОЛОВОК РАЗДЕЛА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360B9-0443-5747-A0C9-77728530E6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2586" y="1528763"/>
            <a:ext cx="6119812" cy="10658475"/>
          </a:xfrm>
        </p:spPr>
        <p:txBody>
          <a:bodyPr anchor="ctr">
            <a:noAutofit/>
          </a:bodyPr>
          <a:lstStyle>
            <a:lvl1pPr marL="0" marR="0" indent="0" algn="ctr" defTabSz="825500" rtl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40000" b="1" i="0" u="none" strike="noStrike" cap="none" spc="0" normalizeH="0" baseline="0" dirty="0">
                <a:ln>
                  <a:noFill/>
                </a:ln>
                <a:solidFill>
                  <a:srgbClr val="E30611"/>
                </a:solidFill>
                <a:effectLst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Helvetica Neue"/>
              </a:defRPr>
            </a:lvl1pPr>
          </a:lstStyle>
          <a:p>
            <a:pPr lvl="0"/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1758765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E91EFA-7FEC-0A43-A2D5-D22AC378C7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98600" y="4554539"/>
            <a:ext cx="21386800" cy="7632698"/>
          </a:xfrm>
        </p:spPr>
        <p:txBody>
          <a:bodyPr anchor="t"/>
          <a:lstStyle>
            <a:lvl1pPr marL="685800" indent="-685800">
              <a:buClr>
                <a:srgbClr val="EE2023"/>
              </a:buClr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indent="-571500">
              <a:buClr>
                <a:srgbClr val="EE2023"/>
              </a:buClr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</a:defRPr>
            </a:lvl2pPr>
            <a:lvl3pPr marL="571500" indent="-571500">
              <a:buClr>
                <a:srgbClr val="EE2023"/>
              </a:buClr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</a:defRPr>
            </a:lvl3pPr>
            <a:lvl4pPr marL="457200" indent="-457200">
              <a:buClr>
                <a:srgbClr val="EE2023"/>
              </a:buClr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</a:defRPr>
            </a:lvl4pPr>
            <a:lvl5pPr marL="342900" indent="-342900">
              <a:buClr>
                <a:srgbClr val="EE2023"/>
              </a:buClr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6">
            <a:extLst>
              <a:ext uri="{FF2B5EF4-FFF2-40B4-BE49-F238E27FC236}">
                <a16:creationId xmlns:a16="http://schemas.microsoft.com/office/drawing/2014/main" id="{528602AF-999B-7D40-8EDC-E7BDE6EE46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lnSpc>
                <a:spcPct val="10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40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F772BF86-E147-2343-A193-33B02C5C4EA9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CB0C8AD5-1AED-8A4F-AC08-5AE238D821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41836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E8323F-1274-FE48-AB43-C1F11401E3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98600" y="4554538"/>
            <a:ext cx="21386800" cy="7632700"/>
          </a:xfrm>
        </p:spPr>
        <p:txBody>
          <a:bodyPr anchor="ctr"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13" name="Title 6">
            <a:extLst>
              <a:ext uri="{FF2B5EF4-FFF2-40B4-BE49-F238E27FC236}">
                <a16:creationId xmlns:a16="http://schemas.microsoft.com/office/drawing/2014/main" id="{46C908D6-99F6-AE46-A21B-13FE78784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lnSpc>
                <a:spcPct val="10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40</a:t>
            </a: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57CC3721-9BF3-714B-902D-811BA2BF9B32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A0C94070-8F65-B340-9A66-D3E92AB2C7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06083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E8323F-1274-FE48-AB43-C1F11401E3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98600" y="4554538"/>
            <a:ext cx="21386800" cy="4606925"/>
          </a:xfrm>
        </p:spPr>
        <p:txBody>
          <a:bodyPr anchor="ctr"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4394C6-6CB3-414D-980E-E55C69C693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8600" y="9779001"/>
            <a:ext cx="21386800" cy="2408237"/>
          </a:xfrm>
        </p:spPr>
        <p:txBody>
          <a:bodyPr anchor="t">
            <a:normAutofit/>
          </a:bodyPr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2F72EC9E-4963-8345-AF39-B6B6208B3D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lnSpc>
                <a:spcPct val="10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40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F2030A0A-4421-1543-8ED6-E940A2835BBC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DF90F2E5-35B5-F44C-BCAA-1FB5AB1AC3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183710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E8323F-1274-FE48-AB43-C1F11401E3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98600" y="4554538"/>
            <a:ext cx="13717588" cy="7632700"/>
          </a:xfrm>
        </p:spPr>
        <p:txBody>
          <a:bodyPr anchor="ctr"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4394C6-6CB3-414D-980E-E55C69C693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0" y="4554539"/>
            <a:ext cx="6121399" cy="7632700"/>
          </a:xfrm>
        </p:spPr>
        <p:txBody>
          <a:bodyPr lIns="72000" anchor="t">
            <a:normAutofit/>
          </a:bodyPr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E389DF27-4715-BF48-B96B-6A011E4F4E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lnSpc>
                <a:spcPct val="10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40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C949BFE5-4C0F-3B49-84D3-B23CA4D78339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020278D5-DF15-2249-8782-0B73F2F3DF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9886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0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64E4D4CB-1300-134C-8543-5FC129510DB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498600" y="4554538"/>
            <a:ext cx="21386800" cy="7632700"/>
          </a:xfrm>
        </p:spPr>
        <p:txBody>
          <a:bodyPr anchor="ctr"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13" name="Title 6">
            <a:extLst>
              <a:ext uri="{FF2B5EF4-FFF2-40B4-BE49-F238E27FC236}">
                <a16:creationId xmlns:a16="http://schemas.microsoft.com/office/drawing/2014/main" id="{68448A0F-66F6-CE4A-B746-78C2DC728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599" y="1143787"/>
            <a:ext cx="21386799" cy="302577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lnSpc>
                <a:spcPct val="10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40</a:t>
            </a: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0B8A4331-BF9F-9D4B-815B-EC520F2C50E0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19A0ECF-55FF-F246-800C-CABC09F6D3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674505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7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64E4D4CB-1300-134C-8543-5FC129510DB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498600" y="4554538"/>
            <a:ext cx="21386800" cy="4572000"/>
          </a:xfrm>
        </p:spPr>
        <p:txBody>
          <a:bodyPr anchor="ctr"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0EA5E0-6CE3-A34E-8DE7-1987BDF197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8600" y="9744076"/>
            <a:ext cx="21386800" cy="2443162"/>
          </a:xfrm>
        </p:spPr>
        <p:txBody>
          <a:bodyPr anchor="t">
            <a:normAutofit/>
          </a:bodyPr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BFEFF2AB-96B7-2A49-819C-3085D1CC14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lnSpc>
                <a:spcPct val="10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40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8A85928F-18C9-0541-8E44-5D53F9B4A1CE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99FF18BD-4451-8940-AF91-75A9C800B6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340098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64E4D4CB-1300-134C-8543-5FC129510DB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498600" y="4554537"/>
            <a:ext cx="13717588" cy="7632699"/>
          </a:xfrm>
        </p:spPr>
        <p:txBody>
          <a:bodyPr anchor="ctr"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0EA5E0-6CE3-A34E-8DE7-1987BDF197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0" y="4554537"/>
            <a:ext cx="6121400" cy="7632701"/>
          </a:xfrm>
        </p:spPr>
        <p:txBody>
          <a:bodyPr lIns="72000" anchor="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46E1D31C-32C7-7743-933B-093494CF23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marL="0" marR="0" indent="0" algn="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4000" b="1" i="0" u="none" strike="noStrike" cap="none" spc="0" baseline="0" dirty="0">
                <a:ln>
                  <a:noFill/>
                </a:ln>
                <a:solidFill>
                  <a:schemeClr val="tx1"/>
                </a:solidFill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Helvetica Neue"/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9ABE534-3A9D-5C40-B6FC-E41DED39CE1B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A6756C83-E4CA-964C-B734-20AA5F56FF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80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485764-4A72-A747-B374-E67FB3F6B4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03" y="1226103"/>
            <a:ext cx="9288600" cy="1374028"/>
          </a:xfrm>
          <a:prstGeom prst="rect">
            <a:avLst/>
          </a:prstGeom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35E0695E-B8B4-BB41-B1AA-0922B91ECB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530916" y="7185782"/>
            <a:ext cx="5354637" cy="2108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chemeClr val="bg1"/>
                </a:solidFill>
              </a:defRPr>
            </a:lvl1pPr>
            <a:lvl2pPr>
              <a:defRPr sz="3200" b="1">
                <a:solidFill>
                  <a:schemeClr val="tx1"/>
                </a:solidFill>
              </a:defRPr>
            </a:lvl2pPr>
            <a:lvl3pPr>
              <a:defRPr sz="3200" b="1">
                <a:solidFill>
                  <a:schemeClr val="tx1"/>
                </a:solidFill>
              </a:defRPr>
            </a:lvl3pPr>
            <a:lvl4pPr>
              <a:defRPr sz="3200" b="1">
                <a:solidFill>
                  <a:schemeClr val="tx1"/>
                </a:solidFill>
              </a:defRPr>
            </a:lvl4pPr>
            <a:lvl5pPr>
              <a:defRPr sz="32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ФИО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CD5823A5-9DC9-FC47-A61D-B973DFF43A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530916" y="9525000"/>
            <a:ext cx="5354637" cy="683382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chemeClr val="bg1"/>
                </a:solidFill>
              </a:defRPr>
            </a:lvl1pPr>
            <a:lvl2pPr>
              <a:defRPr sz="3200" b="1">
                <a:solidFill>
                  <a:schemeClr val="tx1"/>
                </a:solidFill>
              </a:defRPr>
            </a:lvl2pPr>
            <a:lvl3pPr>
              <a:defRPr sz="3200" b="1">
                <a:solidFill>
                  <a:schemeClr val="tx1"/>
                </a:solidFill>
              </a:defRPr>
            </a:lvl3pPr>
            <a:lvl4pPr>
              <a:defRPr sz="3200" b="1">
                <a:solidFill>
                  <a:schemeClr val="tx1"/>
                </a:solidFill>
              </a:defRPr>
            </a:lvl4pPr>
            <a:lvl5pPr>
              <a:defRPr sz="32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19 апреля 2019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38B032B-5FFB-A04A-A4E6-95883F5330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3041651"/>
            <a:ext cx="15265400" cy="8706402"/>
          </a:xfrm>
          <a:prstGeom prst="rect">
            <a:avLst/>
          </a:prstGeom>
        </p:spPr>
        <p:txBody>
          <a:bodyPr anchor="b"/>
          <a:lstStyle>
            <a:lvl1pPr>
              <a:lnSpc>
                <a:spcPts val="14000"/>
              </a:lnSpc>
              <a:defRPr sz="14000" b="1" i="0" spc="300"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LOREM</a:t>
            </a:r>
            <a:r>
              <a:rPr lang="ru-RU" dirty="0"/>
              <a:t> </a:t>
            </a:r>
            <a:r>
              <a:rPr lang="en-US" dirty="0"/>
              <a:t>IPSUM DOLOR SIT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1743111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1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1BCA763-FD75-6049-B7F8-A5ADAB15B678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498600" y="4554538"/>
            <a:ext cx="21386800" cy="7632700"/>
          </a:xfrm>
        </p:spPr>
        <p:txBody>
          <a:bodyPr anchor="ctr"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13" name="Title 6">
            <a:extLst>
              <a:ext uri="{FF2B5EF4-FFF2-40B4-BE49-F238E27FC236}">
                <a16:creationId xmlns:a16="http://schemas.microsoft.com/office/drawing/2014/main" id="{FBB7D83A-9879-284F-87FE-7693A899F6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marL="0" marR="0" indent="0" algn="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4000" b="1" i="0" u="none" strike="noStrike" cap="none" spc="0" baseline="0" dirty="0">
                <a:ln>
                  <a:noFill/>
                </a:ln>
                <a:solidFill>
                  <a:schemeClr val="tx1"/>
                </a:solidFill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Helvetica Neue"/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1E35D045-C408-F745-9290-9FADCC1A03AF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9D77E68-5D40-124E-B446-C3AB7E27A4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15321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2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0EA5E0-6CE3-A34E-8DE7-1987BDF197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8600" y="9779001"/>
            <a:ext cx="21386800" cy="2408237"/>
          </a:xfrm>
        </p:spPr>
        <p:txBody>
          <a:bodyPr anchor="t">
            <a:normAutofit/>
          </a:bodyPr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CE539725-06A8-F14F-95E3-C78D46209C25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1498600" y="4554538"/>
            <a:ext cx="21386800" cy="4606925"/>
          </a:xfrm>
        </p:spPr>
        <p:txBody>
          <a:bodyPr anchor="ctr"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EC165274-1CDE-B547-811A-4B9723EFC7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marL="0" marR="0" indent="0" algn="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4000" b="1" i="0" u="none" strike="noStrike" cap="none" spc="0" baseline="0" dirty="0">
                <a:ln>
                  <a:noFill/>
                </a:ln>
                <a:solidFill>
                  <a:schemeClr val="tx1"/>
                </a:solidFill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Helvetica Neue"/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F903215-E535-1446-B070-375A7B230588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D545B850-5F92-8446-82E4-4B59554D13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896747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3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0EA5E0-6CE3-A34E-8DE7-1987BDF197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0" y="4554537"/>
            <a:ext cx="6121400" cy="7632701"/>
          </a:xfrm>
        </p:spPr>
        <p:txBody>
          <a:bodyPr anchor="t">
            <a:normAutofit/>
          </a:bodyPr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DBCAFBD-2662-B64C-ABF3-3BCF09B6C6C7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1498600" y="4554538"/>
            <a:ext cx="13717588" cy="7632700"/>
          </a:xfrm>
        </p:spPr>
        <p:txBody>
          <a:bodyPr anchor="ctr"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614E95BE-559A-4E48-B3BB-597D6B8F5D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marL="0" marR="0" indent="0" algn="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4000" b="1" i="0" u="none" strike="noStrike" cap="none" spc="0" baseline="0" dirty="0">
                <a:ln>
                  <a:noFill/>
                </a:ln>
                <a:solidFill>
                  <a:schemeClr val="tx1"/>
                </a:solidFill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Helvetica Neue"/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1923DB84-1A02-FA46-8957-6315F7C9806E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E6ED2132-A782-F547-B8CA-45558F4834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115888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8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0EA5E0-6CE3-A34E-8DE7-1987BDF197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192000" y="9161463"/>
            <a:ext cx="10693400" cy="3025775"/>
          </a:xfrm>
        </p:spPr>
        <p:txBody>
          <a:bodyPr anchor="t"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B9FFD50B-98A9-864D-90F3-42128F2EC8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0366990" cy="3025775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8000"/>
              </a:lnSpc>
              <a:defRPr sz="8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AEBC9FD-CC18-6A40-861C-E574DAE708D3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04B9C132-3E54-2442-A893-72AA96A9D2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50177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phic 20">
            <a:extLst>
              <a:ext uri="{FF2B5EF4-FFF2-40B4-BE49-F238E27FC236}">
                <a16:creationId xmlns:a16="http://schemas.microsoft.com/office/drawing/2014/main" id="{B716574F-E7B5-754B-BE28-D290384423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86" y="10561180"/>
            <a:ext cx="22980980" cy="1729933"/>
          </a:xfrm>
          <a:prstGeom prst="rect">
            <a:avLst/>
          </a:prstGeom>
        </p:spPr>
      </p:pic>
      <p:sp>
        <p:nvSpPr>
          <p:cNvPr id="34" name="Новый бренд МТС"/>
          <p:cNvSpPr>
            <a:spLocks noGrp="1"/>
          </p:cNvSpPr>
          <p:nvPr>
            <p:ph type="body" sz="quarter" idx="14"/>
          </p:nvPr>
        </p:nvSpPr>
        <p:spPr>
          <a:xfrm>
            <a:off x="1457780" y="11288876"/>
            <a:ext cx="4305681" cy="659589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3800">
                <a:solidFill>
                  <a:srgbClr val="FFFFFF"/>
                </a:solidFill>
              </a:defRPr>
            </a:lvl1pPr>
          </a:lstStyle>
          <a:p>
            <a:r>
              <a:rPr dirty="0" err="1"/>
              <a:t>Новый</a:t>
            </a:r>
            <a:r>
              <a:rPr dirty="0"/>
              <a:t> </a:t>
            </a:r>
            <a:r>
              <a:rPr dirty="0" err="1"/>
              <a:t>бренд</a:t>
            </a:r>
            <a:r>
              <a:rPr dirty="0"/>
              <a:t> МТС</a:t>
            </a:r>
          </a:p>
        </p:txBody>
      </p:sp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F94C552-8C05-4B40-BE5D-8FDF5F541E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57780" y="4554538"/>
            <a:ext cx="13656808" cy="4572000"/>
          </a:xfrm>
        </p:spPr>
        <p:txBody>
          <a:bodyPr anchor="t"/>
          <a:lstStyle>
            <a:lvl1pPr marL="685800" indent="-685800">
              <a:buClr>
                <a:srgbClr val="ED1C24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indent="-571500">
              <a:buClr>
                <a:srgbClr val="ED1C24"/>
              </a:buClr>
              <a:buFont typeface="Arial" panose="020B0604020202020204" pitchFamily="34" charset="0"/>
              <a:buChar char="•"/>
              <a:defRPr/>
            </a:lvl2pPr>
            <a:lvl3pPr marL="571500" indent="-571500">
              <a:buClr>
                <a:srgbClr val="ED1C24"/>
              </a:buClr>
              <a:buFont typeface="Arial" panose="020B0604020202020204" pitchFamily="34" charset="0"/>
              <a:buChar char="•"/>
              <a:defRPr/>
            </a:lvl3pPr>
            <a:lvl4pPr marL="457200" indent="-457200">
              <a:buClr>
                <a:srgbClr val="ED1C24"/>
              </a:buClr>
              <a:buFont typeface="Arial" panose="020B0604020202020204" pitchFamily="34" charset="0"/>
              <a:buChar char="•"/>
              <a:defRPr/>
            </a:lvl4pPr>
            <a:lvl5pPr marL="342900" indent="-342900">
              <a:buClr>
                <a:srgbClr val="ED1C24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itle 6">
            <a:extLst>
              <a:ext uri="{FF2B5EF4-FFF2-40B4-BE49-F238E27FC236}">
                <a16:creationId xmlns:a16="http://schemas.microsoft.com/office/drawing/2014/main" id="{CE3F6DFF-E5A8-B145-BEB2-EA1E249FE3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0366990" cy="3025775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8000"/>
              </a:lnSpc>
              <a:defRPr sz="8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7A59A65F-A209-8747-99EA-EDEB88F87DA6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659728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E91EFA-7FEC-0A43-A2D5-D22AC378C7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98600" y="4554537"/>
            <a:ext cx="21386800" cy="7632699"/>
          </a:xfrm>
        </p:spPr>
        <p:txBody>
          <a:bodyPr anchor="t"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</a:defRPr>
            </a:lvl2pPr>
            <a:lvl3pPr>
              <a:defRPr b="1">
                <a:solidFill>
                  <a:schemeClr val="tx1"/>
                </a:solidFill>
              </a:defRPr>
            </a:lvl3pPr>
            <a:lvl4pPr>
              <a:defRPr b="1">
                <a:solidFill>
                  <a:schemeClr val="tx1"/>
                </a:solidFill>
              </a:defRPr>
            </a:lvl4pPr>
            <a:lvl5pPr>
              <a:defRPr b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6">
            <a:extLst>
              <a:ext uri="{FF2B5EF4-FFF2-40B4-BE49-F238E27FC236}">
                <a16:creationId xmlns:a16="http://schemas.microsoft.com/office/drawing/2014/main" id="{935587A6-C6D5-234B-8E54-508E3F9765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lnSpc>
                <a:spcPct val="10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40</a:t>
            </a: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C0920B2-85D9-6B44-AE54-D72BC068789B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997B55E2-2990-9646-8793-A1464AA405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549218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5064C05-E44F-FD42-8F6C-5EE59B896BD6}"/>
              </a:ext>
            </a:extLst>
          </p:cNvPr>
          <p:cNvSpPr>
            <a:spLocks noGrp="1"/>
          </p:cNvSpPr>
          <p:nvPr>
            <p:ph type="chart" sz="quarter" idx="10" hasCustomPrompt="1"/>
          </p:nvPr>
        </p:nvSpPr>
        <p:spPr>
          <a:xfrm>
            <a:off x="1498600" y="4554538"/>
            <a:ext cx="12206288" cy="7632700"/>
          </a:xfrm>
        </p:spPr>
        <p:txBody>
          <a:bodyPr anchor="ctr"/>
          <a:lstStyle>
            <a:lvl1pPr algn="ctr">
              <a:defRPr>
                <a:solidFill>
                  <a:schemeClr val="bg1">
                    <a:alpha val="50000"/>
                  </a:schemeClr>
                </a:solidFill>
              </a:defRPr>
            </a:lvl1pPr>
          </a:lstStyle>
          <a:p>
            <a:r>
              <a:rPr lang="en-US" dirty="0"/>
              <a:t>Chart</a:t>
            </a:r>
            <a:endParaRPr lang="ru-RU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4943375F-128A-6240-BD8D-43B1141F3E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16188" y="6102350"/>
            <a:ext cx="7669211" cy="4572000"/>
          </a:xfrm>
        </p:spPr>
        <p:txBody>
          <a:bodyPr anchor="t"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</a:defRPr>
            </a:lvl2pPr>
            <a:lvl3pPr>
              <a:defRPr b="1">
                <a:solidFill>
                  <a:schemeClr val="tx1"/>
                </a:solidFill>
              </a:defRPr>
            </a:lvl3pPr>
            <a:lvl4pPr>
              <a:defRPr b="1">
                <a:solidFill>
                  <a:schemeClr val="tx1"/>
                </a:solidFill>
              </a:defRPr>
            </a:lvl4pPr>
            <a:lvl5pPr>
              <a:defRPr b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6">
            <a:extLst>
              <a:ext uri="{FF2B5EF4-FFF2-40B4-BE49-F238E27FC236}">
                <a16:creationId xmlns:a16="http://schemas.microsoft.com/office/drawing/2014/main" id="{24BB5D85-3CBE-A94A-93DA-BBE9071D3E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marL="0" marR="0" indent="0" algn="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4000" b="1" i="0" u="none" strike="noStrike" cap="none" spc="0" baseline="0" dirty="0">
                <a:ln>
                  <a:noFill/>
                </a:ln>
                <a:solidFill>
                  <a:schemeClr val="tx1"/>
                </a:solidFill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Helvetica Neue"/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A894A0DF-B612-CB44-975C-C1472F0067B2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1D546DA-1F55-8643-A879-BA60EE8217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373870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E9269D78-5C09-9F41-A835-32E36F011CF7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1498600" y="4554538"/>
            <a:ext cx="21412200" cy="7632700"/>
          </a:xfrm>
        </p:spPr>
        <p:txBody>
          <a:bodyPr anchor="ctr"/>
          <a:lstStyle>
            <a:lvl1pPr algn="ctr">
              <a:defRPr>
                <a:solidFill>
                  <a:schemeClr val="bg1">
                    <a:alpha val="51000"/>
                  </a:schemeClr>
                </a:solidFill>
              </a:defRPr>
            </a:lvl1pPr>
          </a:lstStyle>
          <a:p>
            <a:r>
              <a:rPr lang="en-US" dirty="0"/>
              <a:t>Table</a:t>
            </a:r>
            <a:endParaRPr lang="ru-RU" dirty="0"/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14AB1A36-77E1-E149-BDC4-D0978DE5A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412200" cy="3025775"/>
          </a:xfrm>
          <a:prstGeom prst="rect">
            <a:avLst/>
          </a:prstGeom>
        </p:spPr>
        <p:txBody>
          <a:bodyPr lIns="0" tIns="0" rIns="0" bIns="0" anchor="t"/>
          <a:lstStyle>
            <a:lvl1pPr marL="0" marR="0" indent="0" algn="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4000" b="1" i="0" u="none" strike="noStrike" cap="none" spc="0" baseline="0" dirty="0">
                <a:ln>
                  <a:noFill/>
                </a:ln>
                <a:solidFill>
                  <a:schemeClr val="tx1"/>
                </a:solidFill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Helvetica Neue"/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F1B4350A-B12E-CD4C-8F6D-985184330F14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74D4E20-378C-2645-AB12-AB05D48BB1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481040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F476DB32-43B4-B743-86B0-C23657D70A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8458" b="9880"/>
          <a:stretch/>
        </p:blipFill>
        <p:spPr>
          <a:xfrm>
            <a:off x="19548088" y="1528763"/>
            <a:ext cx="4835912" cy="789816"/>
          </a:xfrm>
          <a:prstGeom prst="rect">
            <a:avLst/>
          </a:prstGeom>
        </p:spPr>
      </p:pic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4943375F-128A-6240-BD8D-43B1141F3E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739812" y="7613650"/>
            <a:ext cx="9145587" cy="4572000"/>
          </a:xfrm>
        </p:spPr>
        <p:txBody>
          <a:bodyPr anchor="t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F685A7D-55FA-1F40-AA6D-E96F6CE54F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13716000"/>
          </a:xfrm>
        </p:spPr>
        <p:txBody>
          <a:bodyPr anchor="ctr"/>
          <a:lstStyle>
            <a:lvl1pPr algn="ctr">
              <a:defRPr>
                <a:solidFill>
                  <a:schemeClr val="bg1">
                    <a:alpha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3A0ADE13-A7C5-C645-AD41-75D2D90228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39813" y="4554538"/>
            <a:ext cx="9109074" cy="3009849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7600"/>
              </a:lnSpc>
              <a:defRPr sz="76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0185787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4943375F-128A-6240-BD8D-43B1141F3E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8600" y="4554538"/>
            <a:ext cx="9180514" cy="7631112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92E3BB7C-17AB-1F4A-9421-314026B04A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192000" y="4572000"/>
            <a:ext cx="6121400" cy="4533900"/>
          </a:xfrm>
          <a:ln w="63500">
            <a:solidFill>
              <a:schemeClr val="bg1"/>
            </a:solidFill>
          </a:ln>
        </p:spPr>
        <p:txBody>
          <a:bodyPr anchor="ctr"/>
          <a:lstStyle>
            <a:lvl1pPr algn="ctr">
              <a:defRPr>
                <a:solidFill>
                  <a:schemeClr val="bg1">
                    <a:alpha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E01DE758-7FE8-6A4D-95EB-E658F91CA8C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8288000" y="4610100"/>
            <a:ext cx="6096000" cy="4495800"/>
          </a:xfrm>
          <a:ln w="63500">
            <a:solidFill>
              <a:schemeClr val="bg1"/>
            </a:solidFill>
          </a:ln>
        </p:spPr>
        <p:txBody>
          <a:bodyPr anchor="ctr"/>
          <a:lstStyle>
            <a:lvl1pPr algn="ctr">
              <a:defRPr>
                <a:solidFill>
                  <a:schemeClr val="bg1">
                    <a:alpha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F685A7D-55FA-1F40-AA6D-E96F6CE54F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192000" y="0"/>
            <a:ext cx="12192000" cy="4575176"/>
          </a:xfrm>
          <a:ln w="63500">
            <a:solidFill>
              <a:schemeClr val="bg1"/>
            </a:solidFill>
          </a:ln>
        </p:spPr>
        <p:txBody>
          <a:bodyPr anchor="ctr"/>
          <a:lstStyle>
            <a:lvl1pPr algn="ctr">
              <a:defRPr>
                <a:solidFill>
                  <a:schemeClr val="bg1">
                    <a:alpha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B7E9B546-9441-CB48-A184-878A9C9A49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192000" y="9105900"/>
            <a:ext cx="12192000" cy="4575176"/>
          </a:xfrm>
          <a:ln w="63500">
            <a:solidFill>
              <a:schemeClr val="bg1"/>
            </a:solidFill>
          </a:ln>
        </p:spPr>
        <p:txBody>
          <a:bodyPr anchor="ctr"/>
          <a:lstStyle>
            <a:lvl1pPr algn="ctr">
              <a:defRPr>
                <a:solidFill>
                  <a:schemeClr val="bg1">
                    <a:alpha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Title 6">
            <a:extLst>
              <a:ext uri="{FF2B5EF4-FFF2-40B4-BE49-F238E27FC236}">
                <a16:creationId xmlns:a16="http://schemas.microsoft.com/office/drawing/2014/main" id="{00E1EFC4-AD12-3F4C-A763-597B914954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0366990" cy="3025775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ct val="10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40</a:t>
            </a: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912DC87F-6921-5848-AF74-990FE7FD14B1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3EFA00BB-B6D9-8C4E-84A1-7DB2F0BCE4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6016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D3A82-A35F-9C45-A832-50098C975E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3041651"/>
            <a:ext cx="15265400" cy="7343320"/>
          </a:xfrm>
          <a:prstGeom prst="rect">
            <a:avLst/>
          </a:prstGeom>
        </p:spPr>
        <p:txBody>
          <a:bodyPr anchor="b"/>
          <a:lstStyle>
            <a:lvl1pPr>
              <a:lnSpc>
                <a:spcPts val="10000"/>
              </a:lnSpc>
              <a:defRPr sz="10000" b="1" i="0" spc="300">
                <a:ln>
                  <a:noFill/>
                </a:ln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LOREM IPSUM DOLOR SIT AMET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485764-4A72-A747-B374-E67FB3F6B4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03" y="1226103"/>
            <a:ext cx="9288600" cy="1374028"/>
          </a:xfrm>
          <a:prstGeom prst="rect">
            <a:avLst/>
          </a:prstGeom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A57FDAA5-7831-2B46-B38B-A80F0EE48DC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530916" y="7185782"/>
            <a:ext cx="5354637" cy="2108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chemeClr val="tx1"/>
                </a:solidFill>
              </a:defRPr>
            </a:lvl1pPr>
            <a:lvl2pPr>
              <a:defRPr sz="3200" b="1">
                <a:solidFill>
                  <a:schemeClr val="tx1"/>
                </a:solidFill>
              </a:defRPr>
            </a:lvl2pPr>
            <a:lvl3pPr>
              <a:defRPr sz="3200" b="1">
                <a:solidFill>
                  <a:schemeClr val="tx1"/>
                </a:solidFill>
              </a:defRPr>
            </a:lvl3pPr>
            <a:lvl4pPr>
              <a:defRPr sz="3200" b="1">
                <a:solidFill>
                  <a:schemeClr val="tx1"/>
                </a:solidFill>
              </a:defRPr>
            </a:lvl4pPr>
            <a:lvl5pPr>
              <a:defRPr sz="32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ФИО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C460590-BBFC-EA43-930E-F3DE8442A0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530916" y="9525000"/>
            <a:ext cx="5354637" cy="683382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chemeClr val="tx1"/>
                </a:solidFill>
              </a:defRPr>
            </a:lvl1pPr>
            <a:lvl2pPr>
              <a:defRPr sz="3200" b="1">
                <a:solidFill>
                  <a:schemeClr val="tx1"/>
                </a:solidFill>
              </a:defRPr>
            </a:lvl2pPr>
            <a:lvl3pPr>
              <a:defRPr sz="3200" b="1">
                <a:solidFill>
                  <a:schemeClr val="tx1"/>
                </a:solidFill>
              </a:defRPr>
            </a:lvl3pPr>
            <a:lvl4pPr>
              <a:defRPr sz="3200" b="1">
                <a:solidFill>
                  <a:schemeClr val="tx1"/>
                </a:solidFill>
              </a:defRPr>
            </a:lvl4pPr>
            <a:lvl5pPr>
              <a:defRPr sz="32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19 апреля 2019</a:t>
            </a:r>
          </a:p>
        </p:txBody>
      </p:sp>
    </p:spTree>
    <p:extLst>
      <p:ext uri="{BB962C8B-B14F-4D97-AF65-F5344CB8AC3E}">
        <p14:creationId xmlns:p14="http://schemas.microsoft.com/office/powerpoint/2010/main" val="2546770470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55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D3A82-A35F-9C45-A832-50098C975E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3041650"/>
            <a:ext cx="15265400" cy="8439149"/>
          </a:xfrm>
          <a:prstGeom prst="rect">
            <a:avLst/>
          </a:prstGeom>
        </p:spPr>
        <p:txBody>
          <a:bodyPr anchor="b"/>
          <a:lstStyle>
            <a:lvl1pPr>
              <a:lnSpc>
                <a:spcPts val="10000"/>
              </a:lnSpc>
              <a:defRPr sz="10000" b="1" i="0" spc="300"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LOREM IPSUM DOLOR SIT AMET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485764-4A72-A747-B374-E67FB3F6B4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03" y="1226103"/>
            <a:ext cx="9288600" cy="1374028"/>
          </a:xfrm>
          <a:prstGeom prst="rect">
            <a:avLst/>
          </a:prstGeom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756C3205-F04C-8444-9090-77E3017FFC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530916" y="7185782"/>
            <a:ext cx="5354637" cy="2108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chemeClr val="bg1"/>
                </a:solidFill>
              </a:defRPr>
            </a:lvl1pPr>
            <a:lvl2pPr>
              <a:defRPr sz="3200" b="1">
                <a:solidFill>
                  <a:schemeClr val="tx1"/>
                </a:solidFill>
              </a:defRPr>
            </a:lvl2pPr>
            <a:lvl3pPr>
              <a:defRPr sz="3200" b="1">
                <a:solidFill>
                  <a:schemeClr val="tx1"/>
                </a:solidFill>
              </a:defRPr>
            </a:lvl3pPr>
            <a:lvl4pPr>
              <a:defRPr sz="3200" b="1">
                <a:solidFill>
                  <a:schemeClr val="tx1"/>
                </a:solidFill>
              </a:defRPr>
            </a:lvl4pPr>
            <a:lvl5pPr>
              <a:defRPr sz="32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ФИО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815328-AB68-BC48-85AB-6D766634E13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530916" y="9525000"/>
            <a:ext cx="5354637" cy="683382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chemeClr val="bg1"/>
                </a:solidFill>
              </a:defRPr>
            </a:lvl1pPr>
            <a:lvl2pPr>
              <a:defRPr sz="3200" b="1">
                <a:solidFill>
                  <a:schemeClr val="tx1"/>
                </a:solidFill>
              </a:defRPr>
            </a:lvl2pPr>
            <a:lvl3pPr>
              <a:defRPr sz="3200" b="1">
                <a:solidFill>
                  <a:schemeClr val="tx1"/>
                </a:solidFill>
              </a:defRPr>
            </a:lvl3pPr>
            <a:lvl4pPr>
              <a:defRPr sz="3200" b="1">
                <a:solidFill>
                  <a:schemeClr val="tx1"/>
                </a:solidFill>
              </a:defRPr>
            </a:lvl4pPr>
            <a:lvl5pPr>
              <a:defRPr sz="32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19 апреля 2019</a:t>
            </a:r>
          </a:p>
        </p:txBody>
      </p:sp>
    </p:spTree>
    <p:extLst>
      <p:ext uri="{BB962C8B-B14F-4D97-AF65-F5344CB8AC3E}">
        <p14:creationId xmlns:p14="http://schemas.microsoft.com/office/powerpoint/2010/main" val="342238021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7702A768-64AA-0845-AFC5-7B7BC0178D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86" y="9020553"/>
            <a:ext cx="22980980" cy="17299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9D3A82-A35F-9C45-A832-50098C975E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2016" y="1528764"/>
            <a:ext cx="11944494" cy="5620182"/>
          </a:xfrm>
          <a:prstGeom prst="rect">
            <a:avLst/>
          </a:prstGeom>
        </p:spPr>
        <p:txBody>
          <a:bodyPr/>
          <a:lstStyle>
            <a:lvl1pPr>
              <a:lnSpc>
                <a:spcPts val="14000"/>
              </a:lnSpc>
              <a:defRPr sz="14000" b="1" i="0" spc="300">
                <a:ln>
                  <a:noFill/>
                </a:ln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3 СТРОКИ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485764-4A72-A747-B374-E67FB3F6B4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31C38D33-DF10-7F4F-9209-6C64D696C8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98600" y="11727216"/>
            <a:ext cx="8737600" cy="576123"/>
          </a:xfrm>
          <a:prstGeom prst="rect">
            <a:avLst/>
          </a:prstGeom>
        </p:spPr>
        <p:txBody>
          <a:bodyPr lIns="0" anchor="b">
            <a:no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19 апреля 2019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58CFEDE2-8069-EF4F-AF6C-23F26EF546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98600" y="9498589"/>
            <a:ext cx="8737600" cy="2005099"/>
          </a:xfrm>
          <a:prstGeom prst="rect">
            <a:avLst/>
          </a:prstGeom>
        </p:spPr>
        <p:txBody>
          <a:bodyPr lIns="0" anchor="b"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ФИО и должность</a:t>
            </a:r>
          </a:p>
        </p:txBody>
      </p:sp>
    </p:spTree>
    <p:extLst>
      <p:ext uri="{BB962C8B-B14F-4D97-AF65-F5344CB8AC3E}">
        <p14:creationId xmlns:p14="http://schemas.microsoft.com/office/powerpoint/2010/main" val="369525079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ECFD5877-7062-7F45-98FB-063B2BEBC3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86" y="9020553"/>
            <a:ext cx="22980980" cy="172993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485764-4A72-A747-B374-E67FB3F6B4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9D3A82-A35F-9C45-A832-50098C975E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4672" y="1528764"/>
            <a:ext cx="15265400" cy="7597774"/>
          </a:xfrm>
          <a:prstGeom prst="rect">
            <a:avLst/>
          </a:prstGeom>
        </p:spPr>
        <p:txBody>
          <a:bodyPr/>
          <a:lstStyle>
            <a:lvl1pPr>
              <a:lnSpc>
                <a:spcPts val="14000"/>
              </a:lnSpc>
              <a:defRPr sz="14000" b="1" i="0" spc="300">
                <a:ln>
                  <a:noFill/>
                </a:ln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ПРЕЗЕНТАЦИИ</a:t>
            </a:r>
            <a:br>
              <a:rPr lang="ru-RU" dirty="0"/>
            </a:br>
            <a:r>
              <a:rPr lang="en-US" dirty="0"/>
              <a:t>4</a:t>
            </a:r>
            <a:r>
              <a:rPr lang="ru-RU" dirty="0"/>
              <a:t> СТРОКИ</a:t>
            </a:r>
            <a:br>
              <a:rPr lang="ru-RU" dirty="0"/>
            </a:br>
            <a:r>
              <a:rPr lang="ru-RU" dirty="0"/>
              <a:t>ШРИФТ 140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A3B09EA-E81E-CC43-BFED-7A9410408A4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98600" y="11727216"/>
            <a:ext cx="8737600" cy="576123"/>
          </a:xfrm>
          <a:prstGeom prst="rect">
            <a:avLst/>
          </a:prstGeom>
        </p:spPr>
        <p:txBody>
          <a:bodyPr lIns="0" anchor="b">
            <a:no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19 апреля 2019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249895DA-2B5E-9F47-BB24-19D80D3C90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98600" y="9498589"/>
            <a:ext cx="8737600" cy="2005099"/>
          </a:xfrm>
          <a:prstGeom prst="rect">
            <a:avLst/>
          </a:prstGeom>
        </p:spPr>
        <p:txBody>
          <a:bodyPr lIns="0" anchor="b"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ФИО и должность</a:t>
            </a:r>
          </a:p>
        </p:txBody>
      </p:sp>
    </p:spTree>
    <p:extLst>
      <p:ext uri="{BB962C8B-B14F-4D97-AF65-F5344CB8AC3E}">
        <p14:creationId xmlns:p14="http://schemas.microsoft.com/office/powerpoint/2010/main" val="8077787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7A55AF-6307-8746-A13E-4985D51B595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954338" y="8483471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2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6EA5E3BE-4FDD-6F4A-A2E2-89D975A0A63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954338" y="6309811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2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CEBEF92-7BB0-ED4C-B41E-2510318AA13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954338" y="4146541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2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2FEF0BC5-0AF7-2845-B87D-26245C36439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954338" y="10636349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2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4C112D2-12A3-1B45-9266-CAA2B0BED8B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2181466" y="10636349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2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AB937DB4-63ED-7543-8192-82719AF728B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2181466" y="8483471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2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92F3753F-635D-3544-ADC5-6F42D9E302E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2181466" y="6309811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2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BFE42A7-031D-E843-8CBF-F9560939A70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2181466" y="4146541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2</a:t>
            </a:r>
          </a:p>
        </p:txBody>
      </p:sp>
      <p:sp>
        <p:nvSpPr>
          <p:cNvPr id="32" name="Title 6">
            <a:extLst>
              <a:ext uri="{FF2B5EF4-FFF2-40B4-BE49-F238E27FC236}">
                <a16:creationId xmlns:a16="http://schemas.microsoft.com/office/drawing/2014/main" id="{1CCAE8E7-5A3B-834D-AB59-BBE0C2DD3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lnSpc>
                <a:spcPct val="10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40</a:t>
            </a:r>
          </a:p>
        </p:txBody>
      </p:sp>
      <p:sp>
        <p:nvSpPr>
          <p:cNvPr id="33" name="Новый бренд МТС">
            <a:extLst>
              <a:ext uri="{FF2B5EF4-FFF2-40B4-BE49-F238E27FC236}">
                <a16:creationId xmlns:a16="http://schemas.microsoft.com/office/drawing/2014/main" id="{04448189-3372-5E4A-BB95-19CA1916BD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86273" y="428937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34" name="Новый бренд МТС">
            <a:extLst>
              <a:ext uri="{FF2B5EF4-FFF2-40B4-BE49-F238E27FC236}">
                <a16:creationId xmlns:a16="http://schemas.microsoft.com/office/drawing/2014/main" id="{2B9FA665-6B74-6D4F-B94F-9673CBEC3B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86273" y="645460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36" name="Новый бренд МТС">
            <a:extLst>
              <a:ext uri="{FF2B5EF4-FFF2-40B4-BE49-F238E27FC236}">
                <a16:creationId xmlns:a16="http://schemas.microsoft.com/office/drawing/2014/main" id="{F815A556-57BA-4D41-A36C-4503313A3E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86273" y="10785061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37" name="Новый бренд МТС">
            <a:extLst>
              <a:ext uri="{FF2B5EF4-FFF2-40B4-BE49-F238E27FC236}">
                <a16:creationId xmlns:a16="http://schemas.microsoft.com/office/drawing/2014/main" id="{148BE9AD-50C1-1746-AE8A-A010A0ECAD4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739813" y="428937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38" name="Новый бренд МТС">
            <a:extLst>
              <a:ext uri="{FF2B5EF4-FFF2-40B4-BE49-F238E27FC236}">
                <a16:creationId xmlns:a16="http://schemas.microsoft.com/office/drawing/2014/main" id="{EF0A133A-CC4C-5A40-913A-143DAA2EE6F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739813" y="645460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39" name="Новый бренд МТС">
            <a:extLst>
              <a:ext uri="{FF2B5EF4-FFF2-40B4-BE49-F238E27FC236}">
                <a16:creationId xmlns:a16="http://schemas.microsoft.com/office/drawing/2014/main" id="{D1288B40-C5F5-4740-B182-27F8BD10238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739813" y="10785061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0" name="Новый бренд МТС">
            <a:extLst>
              <a:ext uri="{FF2B5EF4-FFF2-40B4-BE49-F238E27FC236}">
                <a16:creationId xmlns:a16="http://schemas.microsoft.com/office/drawing/2014/main" id="{A8529481-2954-4943-BD0D-E8A19E3530A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86273" y="861983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1" name="Новый бренд МТС">
            <a:extLst>
              <a:ext uri="{FF2B5EF4-FFF2-40B4-BE49-F238E27FC236}">
                <a16:creationId xmlns:a16="http://schemas.microsoft.com/office/drawing/2014/main" id="{C9C0A0F7-1904-8D48-97FD-62277BBDE0E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3739813" y="861983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A9913BB6-6D2B-9247-BFA9-0E272E2BC12F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48" name="Graphic 47">
            <a:extLst>
              <a:ext uri="{FF2B5EF4-FFF2-40B4-BE49-F238E27FC236}">
                <a16:creationId xmlns:a16="http://schemas.microsoft.com/office/drawing/2014/main" id="{0E4E969E-2FBD-4C45-ABEB-89E4C2C9D0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9010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7A55AF-6307-8746-A13E-4985D51B595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954338" y="8458200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•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6EA5E3BE-4FDD-6F4A-A2E2-89D975A0A63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954338" y="6276109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•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CEBEF92-7BB0-ED4C-B41E-2510318AA13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954338" y="4114800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•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2FEF0BC5-0AF7-2845-B87D-26245C36439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954338" y="10598727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•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4C112D2-12A3-1B45-9266-CAA2B0BED8B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2181466" y="10598727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•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AB937DB4-63ED-7543-8192-82719AF728B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2181466" y="8458199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•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92F3753F-635D-3544-ADC5-6F42D9E302E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2181466" y="6296890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•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BFE42A7-031D-E843-8CBF-F9560939A70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2181466" y="4135581"/>
            <a:ext cx="1604962" cy="1570038"/>
          </a:xfrm>
        </p:spPr>
        <p:txBody>
          <a:bodyPr anchor="ctr">
            <a:normAutofit/>
          </a:bodyPr>
          <a:lstStyle>
            <a:lvl1pPr algn="ctr">
              <a:defRPr sz="8000" b="1" i="0">
                <a:solidFill>
                  <a:srgbClr val="EC34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•</a:t>
            </a:r>
          </a:p>
        </p:txBody>
      </p:sp>
      <p:sp>
        <p:nvSpPr>
          <p:cNvPr id="21" name="Новый бренд МТС">
            <a:extLst>
              <a:ext uri="{FF2B5EF4-FFF2-40B4-BE49-F238E27FC236}">
                <a16:creationId xmlns:a16="http://schemas.microsoft.com/office/drawing/2014/main" id="{C4F36D7C-F143-BC42-B610-81DF4FC814A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86273" y="428937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25" name="Новый бренд МТС">
            <a:extLst>
              <a:ext uri="{FF2B5EF4-FFF2-40B4-BE49-F238E27FC236}">
                <a16:creationId xmlns:a16="http://schemas.microsoft.com/office/drawing/2014/main" id="{1CAFD018-A154-7D45-AD61-F901157E986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86273" y="645460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26" name="Новый бренд МТС">
            <a:extLst>
              <a:ext uri="{FF2B5EF4-FFF2-40B4-BE49-F238E27FC236}">
                <a16:creationId xmlns:a16="http://schemas.microsoft.com/office/drawing/2014/main" id="{D8635280-38B6-1847-83F7-39F714BDF9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86273" y="10785061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1" name="Новый бренд МТС">
            <a:extLst>
              <a:ext uri="{FF2B5EF4-FFF2-40B4-BE49-F238E27FC236}">
                <a16:creationId xmlns:a16="http://schemas.microsoft.com/office/drawing/2014/main" id="{0A9F586A-33B5-A94E-BDEA-7187E904EA4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739813" y="428937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2" name="Новый бренд МТС">
            <a:extLst>
              <a:ext uri="{FF2B5EF4-FFF2-40B4-BE49-F238E27FC236}">
                <a16:creationId xmlns:a16="http://schemas.microsoft.com/office/drawing/2014/main" id="{82BAE4F9-D929-AD41-9186-7AF86F4AF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739813" y="645460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3" name="Новый бренд МТС">
            <a:extLst>
              <a:ext uri="{FF2B5EF4-FFF2-40B4-BE49-F238E27FC236}">
                <a16:creationId xmlns:a16="http://schemas.microsoft.com/office/drawing/2014/main" id="{DCBB2CB7-0122-6C47-BDC6-13F8FC6FBF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739813" y="10785061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4" name="Новый бренд МТС">
            <a:extLst>
              <a:ext uri="{FF2B5EF4-FFF2-40B4-BE49-F238E27FC236}">
                <a16:creationId xmlns:a16="http://schemas.microsoft.com/office/drawing/2014/main" id="{AE03A7EF-1A5A-E644-8E28-690DDDA32A5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86273" y="861983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5" name="Новый бренд МТС">
            <a:extLst>
              <a:ext uri="{FF2B5EF4-FFF2-40B4-BE49-F238E27FC236}">
                <a16:creationId xmlns:a16="http://schemas.microsoft.com/office/drawing/2014/main" id="{027EAD1B-22AE-904A-8D11-6E997C5EE5F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3739813" y="861983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51" name="Title 6">
            <a:extLst>
              <a:ext uri="{FF2B5EF4-FFF2-40B4-BE49-F238E27FC236}">
                <a16:creationId xmlns:a16="http://schemas.microsoft.com/office/drawing/2014/main" id="{A8B4DBE7-46AB-C940-8FA3-BC3C04C550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lnSpc>
                <a:spcPct val="10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40</a:t>
            </a:r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02FA1A78-19BD-DD41-97DB-65E702679E82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54" name="Graphic 53">
            <a:extLst>
              <a:ext uri="{FF2B5EF4-FFF2-40B4-BE49-F238E27FC236}">
                <a16:creationId xmlns:a16="http://schemas.microsoft.com/office/drawing/2014/main" id="{7AF2D2EF-D1FF-4049-99C5-16C25D4760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0303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Par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5847494-E511-3840-8E59-5080A9567835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2954338" y="4114800"/>
            <a:ext cx="1604962" cy="1590675"/>
          </a:xfrm>
        </p:spPr>
        <p:txBody>
          <a:bodyPr anchor="ctr">
            <a:normAutofit/>
          </a:bodyPr>
          <a:lstStyle>
            <a:lvl1pPr algn="ctr">
              <a:defRPr sz="2000" b="1" i="0">
                <a:solidFill>
                  <a:srgbClr val="EC3422"/>
                </a:solidFill>
                <a:latin typeface="MTS Sans" panose="02000000000000000000" pitchFamily="2" charset="0"/>
                <a:ea typeface="MTS Sans" panose="02000000000000000000" pitchFamily="2" charset="0"/>
              </a:defRPr>
            </a:lvl1pPr>
          </a:lstStyle>
          <a:p>
            <a:endParaRPr lang="ru-RU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CB8721DB-1EFC-6147-8A6F-5FA1CCD3442F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2954338" y="6255328"/>
            <a:ext cx="1604962" cy="1590675"/>
          </a:xfrm>
        </p:spPr>
        <p:txBody>
          <a:bodyPr anchor="ctr">
            <a:normAutofit/>
          </a:bodyPr>
          <a:lstStyle>
            <a:lvl1pPr algn="ctr">
              <a:defRPr sz="2000" b="1" i="0">
                <a:solidFill>
                  <a:srgbClr val="EC3422"/>
                </a:solidFill>
                <a:latin typeface="MTS Sans" panose="02000000000000000000" pitchFamily="2" charset="0"/>
                <a:ea typeface="MTS Sans" panose="02000000000000000000" pitchFamily="2" charset="0"/>
              </a:defRPr>
            </a:lvl1pPr>
          </a:lstStyle>
          <a:p>
            <a:endParaRPr lang="ru-RU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45D13340-8F5F-B84A-905F-B28792872313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954338" y="8437419"/>
            <a:ext cx="1604962" cy="1590675"/>
          </a:xfrm>
        </p:spPr>
        <p:txBody>
          <a:bodyPr anchor="ctr">
            <a:normAutofit/>
          </a:bodyPr>
          <a:lstStyle>
            <a:lvl1pPr algn="ctr">
              <a:defRPr sz="2000" b="1" i="0">
                <a:solidFill>
                  <a:srgbClr val="EC3422"/>
                </a:solidFill>
                <a:latin typeface="MTS Sans" panose="02000000000000000000" pitchFamily="2" charset="0"/>
                <a:ea typeface="MTS Sans" panose="02000000000000000000" pitchFamily="2" charset="0"/>
              </a:defRPr>
            </a:lvl1pPr>
          </a:lstStyle>
          <a:p>
            <a:endParaRPr lang="ru-RU"/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D98452CF-E7C4-3245-9D99-8937CB492264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2954338" y="10619510"/>
            <a:ext cx="1604962" cy="1590675"/>
          </a:xfrm>
        </p:spPr>
        <p:txBody>
          <a:bodyPr anchor="ctr">
            <a:normAutofit/>
          </a:bodyPr>
          <a:lstStyle>
            <a:lvl1pPr algn="ctr">
              <a:defRPr sz="2000" b="1" i="0">
                <a:solidFill>
                  <a:srgbClr val="EC3422"/>
                </a:solidFill>
                <a:latin typeface="MTS Sans" panose="02000000000000000000" pitchFamily="2" charset="0"/>
                <a:ea typeface="MTS Sans" panose="02000000000000000000" pitchFamily="2" charset="0"/>
              </a:defRPr>
            </a:lvl1pPr>
          </a:lstStyle>
          <a:p>
            <a:endParaRPr lang="ru-RU"/>
          </a:p>
        </p:txBody>
      </p: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6069E9D7-4BEF-0D48-97F2-098BFE7F41DC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12119120" y="4114800"/>
            <a:ext cx="1604962" cy="1590675"/>
          </a:xfrm>
        </p:spPr>
        <p:txBody>
          <a:bodyPr anchor="ctr">
            <a:normAutofit/>
          </a:bodyPr>
          <a:lstStyle>
            <a:lvl1pPr algn="ctr">
              <a:defRPr sz="2000" b="1" i="0">
                <a:solidFill>
                  <a:srgbClr val="EC3422"/>
                </a:solidFill>
                <a:latin typeface="MTS Sans" panose="02000000000000000000" pitchFamily="2" charset="0"/>
                <a:ea typeface="MTS Sans" panose="02000000000000000000" pitchFamily="2" charset="0"/>
              </a:defRPr>
            </a:lvl1pPr>
          </a:lstStyle>
          <a:p>
            <a:endParaRPr lang="ru-RU"/>
          </a:p>
        </p:txBody>
      </p:sp>
      <p:sp>
        <p:nvSpPr>
          <p:cNvPr id="36" name="Picture Placeholder 3">
            <a:extLst>
              <a:ext uri="{FF2B5EF4-FFF2-40B4-BE49-F238E27FC236}">
                <a16:creationId xmlns:a16="http://schemas.microsoft.com/office/drawing/2014/main" id="{A697B0BE-7C51-954F-A46D-0E9302149128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12119120" y="6255328"/>
            <a:ext cx="1604962" cy="1590675"/>
          </a:xfrm>
        </p:spPr>
        <p:txBody>
          <a:bodyPr anchor="ctr">
            <a:normAutofit/>
          </a:bodyPr>
          <a:lstStyle>
            <a:lvl1pPr algn="ctr">
              <a:defRPr sz="2000" b="1" i="0">
                <a:solidFill>
                  <a:srgbClr val="EC3422"/>
                </a:solidFill>
                <a:latin typeface="MTS Sans" panose="02000000000000000000" pitchFamily="2" charset="0"/>
                <a:ea typeface="MTS Sans" panose="02000000000000000000" pitchFamily="2" charset="0"/>
              </a:defRPr>
            </a:lvl1pPr>
          </a:lstStyle>
          <a:p>
            <a:endParaRPr lang="ru-RU"/>
          </a:p>
        </p:txBody>
      </p:sp>
      <p:sp>
        <p:nvSpPr>
          <p:cNvPr id="37" name="Picture Placeholder 3">
            <a:extLst>
              <a:ext uri="{FF2B5EF4-FFF2-40B4-BE49-F238E27FC236}">
                <a16:creationId xmlns:a16="http://schemas.microsoft.com/office/drawing/2014/main" id="{0473A790-4FBB-564E-959C-077A5EFD7B39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2119120" y="8437419"/>
            <a:ext cx="1604962" cy="1590675"/>
          </a:xfrm>
        </p:spPr>
        <p:txBody>
          <a:bodyPr anchor="ctr">
            <a:normAutofit/>
          </a:bodyPr>
          <a:lstStyle>
            <a:lvl1pPr algn="ctr">
              <a:defRPr sz="2000" b="1" i="0">
                <a:solidFill>
                  <a:srgbClr val="EC3422"/>
                </a:solidFill>
                <a:latin typeface="MTS Sans" panose="02000000000000000000" pitchFamily="2" charset="0"/>
                <a:ea typeface="MTS Sans" panose="02000000000000000000" pitchFamily="2" charset="0"/>
              </a:defRPr>
            </a:lvl1pPr>
          </a:lstStyle>
          <a:p>
            <a:endParaRPr lang="ru-RU"/>
          </a:p>
        </p:txBody>
      </p:sp>
      <p:sp>
        <p:nvSpPr>
          <p:cNvPr id="38" name="Picture Placeholder 3">
            <a:extLst>
              <a:ext uri="{FF2B5EF4-FFF2-40B4-BE49-F238E27FC236}">
                <a16:creationId xmlns:a16="http://schemas.microsoft.com/office/drawing/2014/main" id="{935208A5-8C57-244B-B770-0FB153F58870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12119120" y="10619510"/>
            <a:ext cx="1604962" cy="1590675"/>
          </a:xfrm>
        </p:spPr>
        <p:txBody>
          <a:bodyPr anchor="ctr">
            <a:normAutofit/>
          </a:bodyPr>
          <a:lstStyle>
            <a:lvl1pPr algn="ctr">
              <a:defRPr sz="2000" b="1" i="0">
                <a:solidFill>
                  <a:srgbClr val="EC3422"/>
                </a:solidFill>
                <a:latin typeface="MTS Sans" panose="02000000000000000000" pitchFamily="2" charset="0"/>
                <a:ea typeface="MTS Sans" panose="02000000000000000000" pitchFamily="2" charset="0"/>
              </a:defRPr>
            </a:lvl1pPr>
          </a:lstStyle>
          <a:p>
            <a:endParaRPr lang="ru-RU"/>
          </a:p>
        </p:txBody>
      </p:sp>
      <p:sp>
        <p:nvSpPr>
          <p:cNvPr id="21" name="Новый бренд МТС">
            <a:extLst>
              <a:ext uri="{FF2B5EF4-FFF2-40B4-BE49-F238E27FC236}">
                <a16:creationId xmlns:a16="http://schemas.microsoft.com/office/drawing/2014/main" id="{E2CEEB16-EA85-B746-92AD-6C2B21911AA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86273" y="428937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25" name="Новый бренд МТС">
            <a:extLst>
              <a:ext uri="{FF2B5EF4-FFF2-40B4-BE49-F238E27FC236}">
                <a16:creationId xmlns:a16="http://schemas.microsoft.com/office/drawing/2014/main" id="{EA330397-865A-9B4B-8359-AA036B4A05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86273" y="645460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26" name="Новый бренд МТС">
            <a:extLst>
              <a:ext uri="{FF2B5EF4-FFF2-40B4-BE49-F238E27FC236}">
                <a16:creationId xmlns:a16="http://schemas.microsoft.com/office/drawing/2014/main" id="{69325EE4-03E6-464B-9EE1-0A8C2712CA8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86273" y="10785061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1" name="Новый бренд МТС">
            <a:extLst>
              <a:ext uri="{FF2B5EF4-FFF2-40B4-BE49-F238E27FC236}">
                <a16:creationId xmlns:a16="http://schemas.microsoft.com/office/drawing/2014/main" id="{C2114617-EB06-DD4F-AAFD-13C29F26AE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739813" y="428937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2" name="Новый бренд МТС">
            <a:extLst>
              <a:ext uri="{FF2B5EF4-FFF2-40B4-BE49-F238E27FC236}">
                <a16:creationId xmlns:a16="http://schemas.microsoft.com/office/drawing/2014/main" id="{299EDD4B-1D59-CE4B-8B83-0E0BEBEDC36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739813" y="645460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3" name="Новый бренд МТС">
            <a:extLst>
              <a:ext uri="{FF2B5EF4-FFF2-40B4-BE49-F238E27FC236}">
                <a16:creationId xmlns:a16="http://schemas.microsoft.com/office/drawing/2014/main" id="{55C0CA29-7BFD-3B4B-893F-85B9378BD1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739813" y="10785061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4" name="Новый бренд МТС">
            <a:extLst>
              <a:ext uri="{FF2B5EF4-FFF2-40B4-BE49-F238E27FC236}">
                <a16:creationId xmlns:a16="http://schemas.microsoft.com/office/drawing/2014/main" id="{7D0B3219-6110-E944-BF70-0CE9FDBE0D7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86273" y="861983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45" name="Новый бренд МТС">
            <a:extLst>
              <a:ext uri="{FF2B5EF4-FFF2-40B4-BE49-F238E27FC236}">
                <a16:creationId xmlns:a16="http://schemas.microsoft.com/office/drawing/2014/main" id="{0C254055-F809-6448-8399-C50719EDDDC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3739813" y="8619832"/>
            <a:ext cx="6229812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раздела </a:t>
            </a:r>
            <a:br>
              <a:rPr lang="ru-RU" dirty="0"/>
            </a:br>
            <a:r>
              <a:rPr lang="ru-RU" dirty="0"/>
              <a:t>Шрифт 24 </a:t>
            </a:r>
            <a:r>
              <a:rPr lang="en-US" dirty="0"/>
              <a:t>pt. </a:t>
            </a:r>
            <a:r>
              <a:rPr lang="ru-RU" dirty="0"/>
              <a:t>Максимальный размер — три строки</a:t>
            </a:r>
          </a:p>
        </p:txBody>
      </p:sp>
      <p:sp>
        <p:nvSpPr>
          <p:cNvPr id="51" name="Title 6">
            <a:extLst>
              <a:ext uri="{FF2B5EF4-FFF2-40B4-BE49-F238E27FC236}">
                <a16:creationId xmlns:a16="http://schemas.microsoft.com/office/drawing/2014/main" id="{97F0245A-B7CC-9246-8438-8C9C003506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600" y="1143787"/>
            <a:ext cx="21386800" cy="302577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lnSpc>
                <a:spcPct val="10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слайда. </a:t>
            </a:r>
            <a:br>
              <a:rPr lang="ru-RU" dirty="0"/>
            </a:br>
            <a:r>
              <a:rPr lang="ru-RU" dirty="0"/>
              <a:t>Шрифт 40</a:t>
            </a:r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680F5914-B20C-A04B-94CA-03D2FAD42E1F}"/>
              </a:ext>
            </a:extLst>
          </p:cNvPr>
          <p:cNvSpPr/>
          <p:nvPr userDrawn="1"/>
        </p:nvSpPr>
        <p:spPr>
          <a:xfrm>
            <a:off x="-20378" y="-26894"/>
            <a:ext cx="24404377" cy="215153"/>
          </a:xfrm>
          <a:custGeom>
            <a:avLst/>
            <a:gdLst>
              <a:gd name="connsiteX0" fmla="*/ 0 w 9990520"/>
              <a:gd name="connsiteY0" fmla="*/ 0 h 1512866"/>
              <a:gd name="connsiteX1" fmla="*/ 9994805 w 9990520"/>
              <a:gd name="connsiteY1" fmla="*/ 0 h 1512866"/>
              <a:gd name="connsiteX2" fmla="*/ 9994805 w 9990520"/>
              <a:gd name="connsiteY2" fmla="*/ 1516687 h 1512866"/>
              <a:gd name="connsiteX3" fmla="*/ 0 w 9990520"/>
              <a:gd name="connsiteY3" fmla="*/ 1516687 h 151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0520" h="1512866">
                <a:moveTo>
                  <a:pt x="0" y="0"/>
                </a:moveTo>
                <a:lnTo>
                  <a:pt x="9994805" y="0"/>
                </a:lnTo>
                <a:lnTo>
                  <a:pt x="9994805" y="1516687"/>
                </a:lnTo>
                <a:lnTo>
                  <a:pt x="0" y="1516687"/>
                </a:lnTo>
                <a:close/>
              </a:path>
            </a:pathLst>
          </a:custGeom>
          <a:gradFill flip="none" rotWithShape="1">
            <a:gsLst>
              <a:gs pos="0">
                <a:srgbClr val="E30611">
                  <a:alpha val="0"/>
                </a:srgbClr>
              </a:gs>
              <a:gs pos="28000">
                <a:srgbClr val="E30611"/>
              </a:gs>
            </a:gsLst>
            <a:lin ang="0" scaled="1"/>
            <a:tileRect/>
          </a:gradFill>
          <a:ln w="46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54" name="Graphic 53">
            <a:extLst>
              <a:ext uri="{FF2B5EF4-FFF2-40B4-BE49-F238E27FC236}">
                <a16:creationId xmlns:a16="http://schemas.microsoft.com/office/drawing/2014/main" id="{A588248F-2B9B-2D4F-9DD1-A95F6AABBD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67" y="12596865"/>
            <a:ext cx="2528674" cy="6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6072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26" Type="http://schemas.openxmlformats.org/officeDocument/2006/relationships/slideLayout" Target="../slideLayouts/slideLayout30.xml"/><Relationship Id="rId3" Type="http://schemas.openxmlformats.org/officeDocument/2006/relationships/slideLayout" Target="../slideLayouts/slideLayout7.xml"/><Relationship Id="rId21" Type="http://schemas.openxmlformats.org/officeDocument/2006/relationships/slideLayout" Target="../slideLayouts/slideLayout25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5" Type="http://schemas.openxmlformats.org/officeDocument/2006/relationships/slideLayout" Target="../slideLayouts/slideLayout29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2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23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23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Relationship Id="rId22" Type="http://schemas.openxmlformats.org/officeDocument/2006/relationships/slideLayout" Target="../slideLayouts/slideLayout26.xml"/><Relationship Id="rId2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>
            <a:extLst>
              <a:ext uri="{FF2B5EF4-FFF2-40B4-BE49-F238E27FC236}">
                <a16:creationId xmlns:a16="http://schemas.microsoft.com/office/drawing/2014/main" id="{3F342EA3-ECC8-6944-8742-327940920E2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86" y="10561180"/>
            <a:ext cx="22980980" cy="1729933"/>
          </a:xfrm>
          <a:prstGeom prst="rect">
            <a:avLst/>
          </a:prstGeom>
        </p:spPr>
      </p:pic>
      <p:sp>
        <p:nvSpPr>
          <p:cNvPr id="6" name="Slide Number"/>
          <p:cNvSpPr>
            <a:spLocks noGrp="1"/>
          </p:cNvSpPr>
          <p:nvPr>
            <p:ph type="sldNum" sz="quarter" idx="2"/>
          </p:nvPr>
        </p:nvSpPr>
        <p:spPr>
          <a:xfrm>
            <a:off x="22885400" y="12708596"/>
            <a:ext cx="1435100" cy="471924"/>
          </a:xfrm>
          <a:prstGeom prst="rect">
            <a:avLst/>
          </a:prstGeom>
          <a:ln w="12700">
            <a:miter lim="400000"/>
          </a:ln>
        </p:spPr>
        <p:txBody>
          <a:bodyPr wrap="square" lIns="50800" tIns="50800" rIns="50800" bIns="50800" anchor="ctr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itle Text"/>
          <p:cNvSpPr>
            <a:spLocks noGrp="1"/>
          </p:cNvSpPr>
          <p:nvPr>
            <p:ph type="title"/>
          </p:nvPr>
        </p:nvSpPr>
        <p:spPr>
          <a:xfrm>
            <a:off x="1498600" y="1528763"/>
            <a:ext cx="15265400" cy="9145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Autofit/>
          </a:bodyPr>
          <a:lstStyle/>
          <a:p>
            <a:r>
              <a:rPr lang="en-US" dirty="0"/>
              <a:t>LOREM IPSUM DOLOR SIT</a:t>
            </a:r>
          </a:p>
        </p:txBody>
      </p:sp>
    </p:spTree>
    <p:extLst>
      <p:ext uri="{BB962C8B-B14F-4D97-AF65-F5344CB8AC3E}">
        <p14:creationId xmlns:p14="http://schemas.microsoft.com/office/powerpoint/2010/main" val="195590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872" r:id="rId2"/>
    <p:sldLayoutId id="2147483871" r:id="rId3"/>
    <p:sldLayoutId id="2147483873" r:id="rId4"/>
  </p:sldLayoutIdLst>
  <p:transition spd="med"/>
  <p:hf hdr="0" ftr="0" dt="0"/>
  <p:txStyles>
    <p:titleStyle>
      <a:lvl1pPr marL="0" marR="0" indent="0" algn="l" defTabSz="825500" rtl="0" latinLnBrk="0">
        <a:lnSpc>
          <a:spcPts val="18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0" b="1" i="0" u="none" strike="noStrike" cap="none" spc="0" baseline="0">
          <a:ln>
            <a:noFill/>
          </a:ln>
          <a:solidFill>
            <a:schemeClr val="tx1"/>
          </a:solidFill>
          <a:uFillTx/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  <a:sym typeface="Helvetica Neue"/>
        </a:defRPr>
      </a:lvl1pPr>
      <a:lvl2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chemeClr val="bg1"/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  <a:sym typeface="Helvetica Neue"/>
        </a:defRPr>
      </a:lvl1pPr>
      <a:lvl2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bg1"/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  <a:sym typeface="Helvetica Neue"/>
        </a:defRPr>
      </a:lvl2pPr>
      <a:lvl3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bg1"/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  <a:sym typeface="Helvetica Neue"/>
        </a:defRPr>
      </a:lvl3pPr>
      <a:lvl4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chemeClr val="bg1"/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  <a:sym typeface="Helvetica Neue"/>
        </a:defRPr>
      </a:lvl4pPr>
      <a:lvl5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bg1"/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  <a:sym typeface="Helvetica Neue"/>
        </a:defRPr>
      </a:lvl5pPr>
      <a:lvl6pPr marL="0" marR="0" indent="355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711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1066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1422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  <p:extLst>
    <p:ext uri="{27BBF7A9-308A-43DC-89C8-2F10F3537804}">
      <p15:sldGuideLst xmlns:p15="http://schemas.microsoft.com/office/powerpoint/2012/main">
        <p15:guide id="1" pos="7680">
          <p15:clr>
            <a:srgbClr val="F26B43"/>
          </p15:clr>
        </p15:guide>
        <p15:guide id="2" orient="horz" pos="4320">
          <p15:clr>
            <a:srgbClr val="F26B43"/>
          </p15:clr>
        </p15:guide>
        <p15:guide id="3" pos="8655">
          <p15:clr>
            <a:srgbClr val="A4A3A4"/>
          </p15:clr>
        </p15:guide>
        <p15:guide id="4" pos="9585">
          <p15:clr>
            <a:srgbClr val="A4A3A4"/>
          </p15:clr>
        </p15:guide>
        <p15:guide id="6" pos="11536">
          <p15:clr>
            <a:srgbClr val="A4A3A4"/>
          </p15:clr>
        </p15:guide>
        <p15:guide id="7" pos="12488">
          <p15:clr>
            <a:srgbClr val="A4A3A4"/>
          </p15:clr>
        </p15:guide>
        <p15:guide id="8" pos="13441">
          <p15:clr>
            <a:srgbClr val="A4A3A4"/>
          </p15:clr>
        </p15:guide>
        <p15:guide id="9" pos="14416">
          <p15:clr>
            <a:srgbClr val="F26B43"/>
          </p15:clr>
        </p15:guide>
        <p15:guide id="10" pos="10560">
          <p15:clr>
            <a:srgbClr val="A4A3A4"/>
          </p15:clr>
        </p15:guide>
        <p15:guide id="11" pos="6727">
          <p15:clr>
            <a:srgbClr val="A4A3A4"/>
          </p15:clr>
        </p15:guide>
        <p15:guide id="12" pos="5752">
          <p15:clr>
            <a:srgbClr val="A4A3A4"/>
          </p15:clr>
        </p15:guide>
        <p15:guide id="13" pos="4777">
          <p15:clr>
            <a:srgbClr val="A4A3A4"/>
          </p15:clr>
        </p15:guide>
        <p15:guide id="14" pos="3824">
          <p15:clr>
            <a:srgbClr val="A4A3A4"/>
          </p15:clr>
        </p15:guide>
        <p15:guide id="15" pos="2872">
          <p15:clr>
            <a:srgbClr val="A4A3A4"/>
          </p15:clr>
        </p15:guide>
        <p15:guide id="16" pos="1897">
          <p15:clr>
            <a:srgbClr val="A4A3A4"/>
          </p15:clr>
        </p15:guide>
        <p15:guide id="18" pos="944">
          <p15:clr>
            <a:srgbClr val="F26B43"/>
          </p15:clr>
        </p15:guide>
        <p15:guide id="19">
          <p15:clr>
            <a:srgbClr val="F26B43"/>
          </p15:clr>
        </p15:guide>
        <p15:guide id="20" orient="horz" pos="3844">
          <p15:clr>
            <a:srgbClr val="A4A3A4"/>
          </p15:clr>
        </p15:guide>
        <p15:guide id="21" orient="horz" pos="2869">
          <p15:clr>
            <a:srgbClr val="A4A3A4"/>
          </p15:clr>
        </p15:guide>
        <p15:guide id="22" orient="horz" pos="1916">
          <p15:clr>
            <a:srgbClr val="A4A3A4"/>
          </p15:clr>
        </p15:guide>
        <p15:guide id="23" orient="horz" pos="963">
          <p15:clr>
            <a:srgbClr val="F26B43"/>
          </p15:clr>
        </p15:guide>
        <p15:guide id="24" orient="horz">
          <p15:clr>
            <a:srgbClr val="F26B43"/>
          </p15:clr>
        </p15:guide>
        <p15:guide id="25" orient="horz" pos="4796">
          <p15:clr>
            <a:srgbClr val="A4A3A4"/>
          </p15:clr>
        </p15:guide>
        <p15:guide id="26" orient="horz" pos="5749">
          <p15:clr>
            <a:srgbClr val="A4A3A4"/>
          </p15:clr>
        </p15:guide>
        <p15:guide id="27" orient="horz" pos="6724">
          <p15:clr>
            <a:srgbClr val="A4A3A4"/>
          </p15:clr>
        </p15:guide>
        <p15:guide id="28" orient="horz" pos="7677">
          <p15:clr>
            <a:srgbClr val="F26B43"/>
          </p15:clr>
        </p15:guide>
        <p15:guide id="29" orient="horz" pos="8640">
          <p15:clr>
            <a:srgbClr val="F26B43"/>
          </p15:clr>
        </p15:guide>
        <p15:guide id="30" pos="153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>
            <a:spLocks noGrp="1"/>
          </p:cNvSpPr>
          <p:nvPr>
            <p:ph type="title"/>
          </p:nvPr>
        </p:nvSpPr>
        <p:spPr>
          <a:xfrm>
            <a:off x="1498601" y="1528763"/>
            <a:ext cx="10870768" cy="6168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Autofit/>
          </a:bodyPr>
          <a:lstStyle/>
          <a:p>
            <a:r>
              <a:rPr lang="en-US" dirty="0"/>
              <a:t>TITLE TEXT</a:t>
            </a:r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2"/>
          </p:nvPr>
        </p:nvSpPr>
        <p:spPr>
          <a:xfrm>
            <a:off x="22885400" y="12708596"/>
            <a:ext cx="1435100" cy="471924"/>
          </a:xfrm>
          <a:prstGeom prst="rect">
            <a:avLst/>
          </a:prstGeom>
          <a:ln w="12700">
            <a:miter lim="400000"/>
          </a:ln>
        </p:spPr>
        <p:txBody>
          <a:bodyPr wrap="square" lIns="50800" tIns="50800" rIns="50800" bIns="50800" anchor="ctr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D7AC0FA-EA99-0045-8DC2-C635270F1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8600" y="9126538"/>
            <a:ext cx="19783137" cy="30606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842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54" r:id="rId17"/>
    <p:sldLayoutId id="2147483855" r:id="rId18"/>
    <p:sldLayoutId id="2147483856" r:id="rId19"/>
    <p:sldLayoutId id="2147483861" r:id="rId20"/>
    <p:sldLayoutId id="2147483862" r:id="rId21"/>
    <p:sldLayoutId id="2147483863" r:id="rId22"/>
    <p:sldLayoutId id="2147483864" r:id="rId23"/>
    <p:sldLayoutId id="2147483865" r:id="rId24"/>
    <p:sldLayoutId id="2147483866" r:id="rId25"/>
    <p:sldLayoutId id="2147483875" r:id="rId26"/>
  </p:sldLayoutIdLst>
  <p:transition spd="med"/>
  <p:hf hdr="0" ftr="0" dt="0"/>
  <p:txStyles>
    <p:titleStyle>
      <a:lvl1pPr marL="0" marR="0" indent="0" algn="l" defTabSz="825500" rtl="0" latinLnBrk="0">
        <a:lnSpc>
          <a:spcPts val="18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0" b="1" i="0" u="none" strike="noStrike" cap="none" spc="0" baseline="0">
          <a:ln>
            <a:noFill/>
          </a:ln>
          <a:solidFill>
            <a:schemeClr val="tx1"/>
          </a:solidFill>
          <a:uFillTx/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  <a:sym typeface="Helvetica Neue"/>
        </a:defRPr>
      </a:lvl1pPr>
      <a:lvl2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chemeClr val="tx1"/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  <a:sym typeface="Helvetica Neue"/>
        </a:defRPr>
      </a:lvl1pPr>
      <a:lvl2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tx1"/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  <a:sym typeface="Helvetica Neue"/>
        </a:defRPr>
      </a:lvl2pPr>
      <a:lvl3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  <a:sym typeface="Helvetica Neue"/>
        </a:defRPr>
      </a:lvl3pPr>
      <a:lvl4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chemeClr val="tx1"/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  <a:sym typeface="Helvetica Neue"/>
        </a:defRPr>
      </a:lvl4pPr>
      <a:lvl5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  <a:sym typeface="Helvetica Neue"/>
        </a:defRPr>
      </a:lvl5pPr>
      <a:lvl6pPr marL="0" marR="0" indent="355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711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1066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1422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  <p:extLst>
    <p:ext uri="{27BBF7A9-308A-43DC-89C8-2F10F3537804}">
      <p15:sldGuideLst xmlns:p15="http://schemas.microsoft.com/office/powerpoint/2012/main">
        <p15:guide id="1" pos="7680">
          <p15:clr>
            <a:srgbClr val="F26B43"/>
          </p15:clr>
        </p15:guide>
        <p15:guide id="2" orient="horz" pos="4320">
          <p15:clr>
            <a:srgbClr val="F26B43"/>
          </p15:clr>
        </p15:guide>
        <p15:guide id="3" pos="8655">
          <p15:clr>
            <a:srgbClr val="A4A3A4"/>
          </p15:clr>
        </p15:guide>
        <p15:guide id="4" pos="9585">
          <p15:clr>
            <a:srgbClr val="A4A3A4"/>
          </p15:clr>
        </p15:guide>
        <p15:guide id="6" pos="11536">
          <p15:clr>
            <a:srgbClr val="A4A3A4"/>
          </p15:clr>
        </p15:guide>
        <p15:guide id="7" pos="12488">
          <p15:clr>
            <a:srgbClr val="A4A3A4"/>
          </p15:clr>
        </p15:guide>
        <p15:guide id="8" pos="13441">
          <p15:clr>
            <a:srgbClr val="A4A3A4"/>
          </p15:clr>
        </p15:guide>
        <p15:guide id="9" pos="14416">
          <p15:clr>
            <a:srgbClr val="F26B43"/>
          </p15:clr>
        </p15:guide>
        <p15:guide id="10" pos="10560">
          <p15:clr>
            <a:srgbClr val="A4A3A4"/>
          </p15:clr>
        </p15:guide>
        <p15:guide id="11" pos="6727">
          <p15:clr>
            <a:srgbClr val="A4A3A4"/>
          </p15:clr>
        </p15:guide>
        <p15:guide id="12" pos="5752">
          <p15:clr>
            <a:srgbClr val="A4A3A4"/>
          </p15:clr>
        </p15:guide>
        <p15:guide id="13" pos="4822">
          <p15:clr>
            <a:srgbClr val="A4A3A4"/>
          </p15:clr>
        </p15:guide>
        <p15:guide id="14" pos="3824">
          <p15:clr>
            <a:srgbClr val="A4A3A4"/>
          </p15:clr>
        </p15:guide>
        <p15:guide id="15" pos="2872">
          <p15:clr>
            <a:srgbClr val="A4A3A4"/>
          </p15:clr>
        </p15:guide>
        <p15:guide id="16" pos="1897">
          <p15:clr>
            <a:srgbClr val="A4A3A4"/>
          </p15:clr>
        </p15:guide>
        <p15:guide id="18" pos="944">
          <p15:clr>
            <a:srgbClr val="F26B43"/>
          </p15:clr>
        </p15:guide>
        <p15:guide id="19">
          <p15:clr>
            <a:srgbClr val="F26B43"/>
          </p15:clr>
        </p15:guide>
        <p15:guide id="20" orient="horz" pos="3844">
          <p15:clr>
            <a:srgbClr val="A4A3A4"/>
          </p15:clr>
        </p15:guide>
        <p15:guide id="21" orient="horz" pos="2869">
          <p15:clr>
            <a:srgbClr val="A4A3A4"/>
          </p15:clr>
        </p15:guide>
        <p15:guide id="22" orient="horz" pos="1916">
          <p15:clr>
            <a:srgbClr val="A4A3A4"/>
          </p15:clr>
        </p15:guide>
        <p15:guide id="23" orient="horz" pos="963">
          <p15:clr>
            <a:srgbClr val="F26B43"/>
          </p15:clr>
        </p15:guide>
        <p15:guide id="24" orient="horz">
          <p15:clr>
            <a:srgbClr val="F26B43"/>
          </p15:clr>
        </p15:guide>
        <p15:guide id="25" orient="horz" pos="4796">
          <p15:clr>
            <a:srgbClr val="A4A3A4"/>
          </p15:clr>
        </p15:guide>
        <p15:guide id="26" orient="horz" pos="5749">
          <p15:clr>
            <a:srgbClr val="A4A3A4"/>
          </p15:clr>
        </p15:guide>
        <p15:guide id="27" orient="horz" pos="6724">
          <p15:clr>
            <a:srgbClr val="A4A3A4"/>
          </p15:clr>
        </p15:guide>
        <p15:guide id="28" orient="horz" pos="7677">
          <p15:clr>
            <a:srgbClr val="F26B43"/>
          </p15:clr>
        </p15:guide>
        <p15:guide id="29" orient="horz" pos="8640">
          <p15:clr>
            <a:srgbClr val="F26B43"/>
          </p15:clr>
        </p15:guide>
        <p15:guide id="30" pos="153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B5F78F8-C5E2-7C0C-163A-ACECC8D1EC92}"/>
              </a:ext>
            </a:extLst>
          </p:cNvPr>
          <p:cNvSpPr txBox="1"/>
          <p:nvPr/>
        </p:nvSpPr>
        <p:spPr>
          <a:xfrm>
            <a:off x="1259840" y="2522637"/>
            <a:ext cx="21132800" cy="2416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для держателей еврооблигаций ПАО «МТС» в отношении возможности и доступных способов получения купона и номинала при погашении путём прямого платежа в </a:t>
            </a:r>
            <a:r>
              <a:rPr lang="ru-RU" sz="3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рублях, которые стали доступны после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получения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consent solicitation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E8257A-C721-B89E-C70F-5E9294E0D67C}"/>
              </a:ext>
            </a:extLst>
          </p:cNvPr>
          <p:cNvSpPr txBox="1"/>
          <p:nvPr/>
        </p:nvSpPr>
        <p:spPr>
          <a:xfrm>
            <a:off x="1259840" y="6215028"/>
            <a:ext cx="21275040" cy="4247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Облигации участия в займе совокупной номинальной стоимостью 500 000 000 долларов США со</a:t>
            </a:r>
            <a:r>
              <a:rPr lang="en-GB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ставкой купона 5 процентов со сроком погашения в 2023 году ("Облигации"), выпущенных, с</a:t>
            </a:r>
            <a:r>
              <a:rPr lang="en-GB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учетом ограниченной ответственности, МТС Интернешнл </a:t>
            </a:r>
            <a:r>
              <a:rPr lang="ru-RU" b="0" dirty="0" err="1">
                <a:latin typeface="Arial" panose="020B0604020202020204" pitchFamily="34" charset="0"/>
                <a:cs typeface="Arial" panose="020B0604020202020204" pitchFamily="34" charset="0"/>
              </a:rPr>
              <a:t>Фандинг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 err="1">
                <a:latin typeface="Arial" panose="020B0604020202020204" pitchFamily="34" charset="0"/>
                <a:cs typeface="Arial" panose="020B0604020202020204" pitchFamily="34" charset="0"/>
              </a:rPr>
              <a:t>Дезигнейтед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 err="1">
                <a:latin typeface="Arial" panose="020B0604020202020204" pitchFamily="34" charset="0"/>
                <a:cs typeface="Arial" panose="020B0604020202020204" pitchFamily="34" charset="0"/>
              </a:rPr>
              <a:t>Активити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 Компани (MTS International</a:t>
            </a:r>
            <a:r>
              <a:rPr lang="en-GB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 err="1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0" dirty="0">
                <a:latin typeface="Arial" panose="020B0604020202020204" pitchFamily="34" charset="0"/>
                <a:cs typeface="Arial" panose="020B0604020202020204" pitchFamily="34" charset="0"/>
              </a:rPr>
              <a:t>Designated Activity Company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) ("Эмитент") исключительно в целях финансирования займа в адрес ПАО "МТС« ("Заем") (ISIN по Положению С: XS0921331509, Общий код: 092133150, ISIN по Правилу 144A:US55377WAB46, CUSIP по Правилу 144A: 55377WAB4, CUSIP по Положению С: G6356YAC9,Общий код по Правилу 144А: 078394960)</a:t>
            </a:r>
          </a:p>
        </p:txBody>
      </p:sp>
    </p:spTree>
    <p:extLst>
      <p:ext uri="{BB962C8B-B14F-4D97-AF65-F5344CB8AC3E}">
        <p14:creationId xmlns:p14="http://schemas.microsoft.com/office/powerpoint/2010/main" val="123341057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805278-F6B9-D821-3A81-73F4B6E13759}"/>
              </a:ext>
            </a:extLst>
          </p:cNvPr>
          <p:cNvSpPr txBox="1"/>
          <p:nvPr/>
        </p:nvSpPr>
        <p:spPr>
          <a:xfrm>
            <a:off x="2486278" y="607581"/>
            <a:ext cx="19986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Где учитываются Ваши еврооблигации?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05D313-B9B9-8CF9-B89D-EBA64FC1C971}"/>
              </a:ext>
            </a:extLst>
          </p:cNvPr>
          <p:cNvSpPr txBox="1"/>
          <p:nvPr/>
        </p:nvSpPr>
        <p:spPr>
          <a:xfrm>
            <a:off x="1009088" y="5171242"/>
            <a:ext cx="99995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Если Ваши бумаги хранятся в российской депозитарной инфраструктуре (НРД или у «соседей»):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3C07FB-468F-CD53-39D6-941959FA62EB}"/>
              </a:ext>
            </a:extLst>
          </p:cNvPr>
          <p:cNvSpPr txBox="1"/>
          <p:nvPr/>
        </p:nvSpPr>
        <p:spPr>
          <a:xfrm>
            <a:off x="1009087" y="8701486"/>
            <a:ext cx="999951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Вам не нужно подавать заявление, денежные средства будут автоматически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переведены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 рамках оплаты по процедуре прямого платежа через НРД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05523" y="2093344"/>
            <a:ext cx="4737775" cy="172176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622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05D313-B9B9-8CF9-B89D-EBA64FC1C971}"/>
              </a:ext>
            </a:extLst>
          </p:cNvPr>
          <p:cNvSpPr txBox="1"/>
          <p:nvPr/>
        </p:nvSpPr>
        <p:spPr>
          <a:xfrm>
            <a:off x="4363288" y="2509520"/>
            <a:ext cx="23716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РФ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4743024" y="4402055"/>
            <a:ext cx="1862769" cy="4697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622"/>
          </a:p>
        </p:txBody>
      </p:sp>
      <p:sp>
        <p:nvSpPr>
          <p:cNvPr id="17" name="Стрелка вниз 16"/>
          <p:cNvSpPr/>
          <p:nvPr/>
        </p:nvSpPr>
        <p:spPr>
          <a:xfrm>
            <a:off x="4872139" y="7761627"/>
            <a:ext cx="1862769" cy="4697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622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5401969" y="2021577"/>
            <a:ext cx="4737775" cy="172176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622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E05D313-B9B9-8CF9-B89D-EBA64FC1C971}"/>
              </a:ext>
            </a:extLst>
          </p:cNvPr>
          <p:cNvSpPr txBox="1"/>
          <p:nvPr/>
        </p:nvSpPr>
        <p:spPr>
          <a:xfrm>
            <a:off x="16191595" y="2389862"/>
            <a:ext cx="3158517" cy="899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24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 РФ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16839470" y="4389731"/>
            <a:ext cx="1862769" cy="4697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622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05D313-B9B9-8CF9-B89D-EBA64FC1C971}"/>
              </a:ext>
            </a:extLst>
          </p:cNvPr>
          <p:cNvSpPr txBox="1"/>
          <p:nvPr/>
        </p:nvSpPr>
        <p:spPr>
          <a:xfrm>
            <a:off x="13688305" y="5137331"/>
            <a:ext cx="892532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Если Ваши бумаги хранятся вне российской депозитарной инфраструктуры</a:t>
            </a:r>
          </a:p>
        </p:txBody>
      </p:sp>
      <p:sp>
        <p:nvSpPr>
          <p:cNvPr id="22" name="Стрелка вниз 21"/>
          <p:cNvSpPr/>
          <p:nvPr/>
        </p:nvSpPr>
        <p:spPr>
          <a:xfrm>
            <a:off x="16839470" y="7691561"/>
            <a:ext cx="1862769" cy="4697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622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C3C07FB-468F-CD53-39D6-941959FA62EB}"/>
              </a:ext>
            </a:extLst>
          </p:cNvPr>
          <p:cNvSpPr txBox="1"/>
          <p:nvPr/>
        </p:nvSpPr>
        <p:spPr>
          <a:xfrm>
            <a:off x="13129677" y="8646160"/>
            <a:ext cx="1029928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Вам нужно подавать заявление на прямую выплату купона и погашения непосредственно в адрес ПАО «МТС» с приложением подтверждающих документов согласно изложенному порядку на слайде 3-5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2115346" y="2488242"/>
            <a:ext cx="100803" cy="10546771"/>
          </a:xfrm>
          <a:prstGeom prst="lin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559747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Слайд think-cell" r:id="rId5" imgW="347" imgH="348" progId="TCLayout.ActiveDocument.1">
                  <p:embed/>
                </p:oleObj>
              </mc:Choice>
              <mc:Fallback>
                <p:oleObj name="Слайд think-cell" r:id="rId5" imgW="347" imgH="348" progId="TCLayout.ActiveDocument.1">
                  <p:embed/>
                  <p:pic>
                    <p:nvPicPr>
                      <p:cNvPr id="4" name="Объект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 Light"/>
              </a:rPr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Helvetica Neue Light"/>
            </a:endParaRPr>
          </a:p>
        </p:txBody>
      </p:sp>
      <p:sp>
        <p:nvSpPr>
          <p:cNvPr id="12" name="Заголовок 11">
            <a:extLst>
              <a:ext uri="{FF2B5EF4-FFF2-40B4-BE49-F238E27FC236}">
                <a16:creationId xmlns:a16="http://schemas.microsoft.com/office/drawing/2014/main" id="{DB19C844-878B-D336-392B-DAA8125F262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98600" y="835223"/>
            <a:ext cx="21386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В отношении облигаций, учитываемых вне РФ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07AD38-8755-3208-CC93-1267F741629F}"/>
              </a:ext>
            </a:extLst>
          </p:cNvPr>
          <p:cNvSpPr txBox="1"/>
          <p:nvPr/>
        </p:nvSpPr>
        <p:spPr>
          <a:xfrm>
            <a:off x="1346986" y="2188300"/>
            <a:ext cx="9178774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получение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купонной выплаты и погашения номинала о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 Вас потребуется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направить Заявление 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адрес ПАО «МТС»</a:t>
            </a:r>
          </a:p>
          <a:p>
            <a:endParaRPr lang="ru-RU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Заявление должно быть подано: </a:t>
            </a:r>
          </a:p>
          <a:p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а) не поздней 15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календарных </a:t>
            </a:r>
            <a:r>
              <a:rPr lang="ru-RU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дней с момента приятия Внеочередной Резолюции в отношении выплаты 19-го купонного дохода;</a:t>
            </a:r>
          </a:p>
          <a:p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б) не позднее 15 календарных дней с даты фиксации списка владельцев </a:t>
            </a:r>
            <a:r>
              <a:rPr lang="en-GB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(record date) </a:t>
            </a:r>
            <a:r>
              <a:rPr lang="ru-RU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отношении 20-го купонного дохода и погашения номинала. 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07AD38-8755-3208-CC93-1267F741629F}"/>
              </a:ext>
            </a:extLst>
          </p:cNvPr>
          <p:cNvSpPr txBox="1"/>
          <p:nvPr/>
        </p:nvSpPr>
        <p:spPr>
          <a:xfrm>
            <a:off x="12456663" y="2177614"/>
            <a:ext cx="9888763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 заявлению необходимо приложить: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Доказательство владения, свидетельствующее о том, что такой Владелец Облигаций является владельцем Облигаций на соответствующую дату фиксации списка</a:t>
            </a:r>
            <a:r>
              <a:rPr lang="en-US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record date)</a:t>
            </a:r>
            <a:r>
              <a:rPr lang="ru-RU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реквизиты соответствующего рублевого счета;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документы, удостоверяющие личность/ уставные документы;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любые другие документы, которые Компания может запросить, уведомив об этом держателя облигаций.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1491211" y="2995258"/>
            <a:ext cx="0" cy="8973222"/>
          </a:xfrm>
          <a:prstGeom prst="lin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507AD38-8755-3208-CC93-1267F741629F}"/>
              </a:ext>
            </a:extLst>
          </p:cNvPr>
          <p:cNvSpPr txBox="1"/>
          <p:nvPr/>
        </p:nvSpPr>
        <p:spPr>
          <a:xfrm>
            <a:off x="1247340" y="8921905"/>
            <a:ext cx="990834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Способ подачи 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Заявлений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в оригинале по адресу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109147 Москва, Марксистская ул.,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д.4 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Вниманию: Казначейство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ПАО «МТС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l"/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приложением документов, указанных на слайде 4-5 </a:t>
            </a:r>
          </a:p>
          <a:p>
            <a:pPr algn="l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Форму Заявления можно запросить по адресу: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kazna@mts.ru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1312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 Light"/>
              </a:rPr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Helvetica Neue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DE7DDBD-4BF0-4A58-B9B0-81A591F0F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199" y="391947"/>
            <a:ext cx="21386800" cy="1741653"/>
          </a:xfrm>
        </p:spPr>
        <p:txBody>
          <a:bodyPr/>
          <a:lstStyle/>
          <a:p>
            <a:pPr algn="ctr"/>
            <a:r>
              <a:rPr lang="ru-RU" sz="4400" b="0" dirty="0"/>
              <a:t>Если Вы- </a:t>
            </a:r>
            <a:r>
              <a:rPr lang="ru-RU" sz="4400" dirty="0"/>
              <a:t>физическое лицо </a:t>
            </a:r>
            <a:r>
              <a:rPr lang="ru-RU" sz="4400" b="0" dirty="0"/>
              <a:t>и являетесь </a:t>
            </a:r>
            <a:r>
              <a:rPr lang="ru-RU" sz="4400" dirty="0"/>
              <a:t>резидентом РФ </a:t>
            </a:r>
            <a:r>
              <a:rPr lang="ru-RU" sz="4400" b="0" dirty="0"/>
              <a:t>и храните бумаги </a:t>
            </a:r>
            <a:r>
              <a:rPr lang="ru-RU" sz="4400" dirty="0"/>
              <a:t>вне</a:t>
            </a:r>
            <a:r>
              <a:rPr lang="ru-RU" sz="4400" b="0" dirty="0"/>
              <a:t> российской депозитарной системе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CB3617-40FC-E903-37D0-E62F54E47215}"/>
              </a:ext>
            </a:extLst>
          </p:cNvPr>
          <p:cNvSpPr txBox="1"/>
          <p:nvPr/>
        </p:nvSpPr>
        <p:spPr>
          <a:xfrm>
            <a:off x="980834" y="2133600"/>
            <a:ext cx="21609529" cy="97872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 заявлению помимо документов, необходимо приложить:</a:t>
            </a:r>
          </a:p>
          <a:p>
            <a:pPr algn="l"/>
            <a:endParaRPr lang="ru-RU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Доказательство владения, свидетельствующее о том, что такой Владелец Облигаций является владельцем Облигаций на соответствующую дату фиксации списка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record date)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оригинал выписки по счету депо иностранного депозитария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Реквизиты соответствующего рублевого счета;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Копию паспорта </a:t>
            </a:r>
            <a:r>
              <a:rPr lang="ru-RU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нотариально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заверенная копия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Копию заграничного паспорта, включая страницы с фотографией, штампами, проставленными при пересечении границы Российской Федерации в течение последних 12 месяцев до соответствующей даты записи </a:t>
            </a:r>
            <a:r>
              <a:rPr lang="ru-RU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нотариально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заверенная копия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Письмо о количестве дней в течение соответствующего 12-месячного периода, которое Вы провели за пределами Российской Федерации </a:t>
            </a:r>
            <a:r>
              <a:rPr lang="ru-RU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i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простая письменная форма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l"/>
            <a:endParaRPr lang="ru-RU" b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случае, если заявление подается в год погашения облигаций необходимо также приложить следующие документы: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документы, подтверждающие приобретение Облигаций (например, договор купли-продажи)</a:t>
            </a:r>
            <a:r>
              <a:rPr lang="ru-RU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ru-RU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заверенная владельцем копия</a:t>
            </a:r>
            <a:r>
              <a:rPr lang="en-US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брокерские отчеты (если есть)</a:t>
            </a:r>
            <a:r>
              <a:rPr lang="en-US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ru-RU" b="0" i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оригинал</a:t>
            </a:r>
            <a:r>
              <a:rPr lang="en-US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документы, подтверждающие переход права собственности на Облигации;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документы, подтверждающие расходы, понесенные Владельцем Облигаций в связи с приобретением Облигаций; 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документы, подтверждающие расходы, понесенные </a:t>
            </a:r>
            <a:r>
              <a:rPr lang="ru-RU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Владельцем Облигаций </a:t>
            </a:r>
            <a:r>
              <a:rPr lang="ru-RU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связи с хранением </a:t>
            </a:r>
            <a:r>
              <a:rPr lang="ru-RU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Облигации (если есть).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2094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 Light"/>
              </a:rPr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Helvetica Neue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DE7DDBD-4BF0-4A58-B9B0-81A591F0F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350" y="333536"/>
            <a:ext cx="21386800" cy="1741653"/>
          </a:xfrm>
        </p:spPr>
        <p:txBody>
          <a:bodyPr/>
          <a:lstStyle/>
          <a:p>
            <a:pPr algn="ctr"/>
            <a:r>
              <a:rPr lang="ru-RU" sz="4400" b="0" dirty="0"/>
              <a:t>Если Вы являетесь </a:t>
            </a:r>
            <a:r>
              <a:rPr lang="ru-RU" sz="4400" dirty="0"/>
              <a:t>нерезидентом РФ </a:t>
            </a:r>
            <a:r>
              <a:rPr lang="ru-RU" sz="4400" b="0" dirty="0"/>
              <a:t>и храните бумаги </a:t>
            </a:r>
            <a:r>
              <a:rPr lang="ru-RU" sz="4400" dirty="0"/>
              <a:t>вне</a:t>
            </a:r>
            <a:r>
              <a:rPr lang="ru-RU" sz="4400" b="0" dirty="0"/>
              <a:t> российской депозитарной системы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4C2502-3559-875E-8E15-D47DD5DD33E3}"/>
              </a:ext>
            </a:extLst>
          </p:cNvPr>
          <p:cNvSpPr txBox="1"/>
          <p:nvPr/>
        </p:nvSpPr>
        <p:spPr>
          <a:xfrm>
            <a:off x="503710" y="2075189"/>
            <a:ext cx="13882850" cy="1043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физических лиц</a:t>
            </a:r>
            <a:br>
              <a:rPr lang="ru-RU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 заявлению необходимо приложить: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Доказательство владения, свидетельствующее о том, что такой Владелец Облигаций является владельцем Облигаций на соответствующую дату фиксации списка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record date)</a:t>
            </a: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Реквизиты соответствующего рублевого счета;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Копию паспорта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ru-RU" sz="2800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нотариально заверенная копия с прилагаемым </a:t>
            </a:r>
            <a:r>
              <a:rPr lang="ru-RU" sz="2800" b="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апостилем</a:t>
            </a:r>
            <a:r>
              <a:rPr lang="ru-RU" sz="2800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или иным образом должным образом легализовано и переведено на русский язык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Справка от компетентного (налогового) органа государства фактического налогового </a:t>
            </a:r>
            <a:r>
              <a:rPr lang="ru-RU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резидентства</a:t>
            </a: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 физического лица 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ru-RU" sz="2800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оригинал, </a:t>
            </a:r>
            <a:r>
              <a:rPr lang="ru-RU" sz="2800" b="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апостиль</a:t>
            </a:r>
            <a:r>
              <a:rPr lang="ru-RU" sz="2800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перевод на русский язык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Согласие на обработку персональных данных.</a:t>
            </a:r>
          </a:p>
          <a:p>
            <a:pPr algn="l"/>
            <a:r>
              <a:rPr lang="ru-RU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случае, если заявление подается в год погашения облигаций необходимо также приложить следующие документы:</a:t>
            </a: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документы, подтверждающие приобретение Облигаций (например, договор купли-продажи);</a:t>
            </a: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брокерские отчеты (если есть);</a:t>
            </a: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документы, подтверждающие переход права собственности на Облигации;</a:t>
            </a: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документы, подтверждающие расходы, понесенные Владельцем Облигаций в связи с приобретением Облигаций; </a:t>
            </a: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документы, подтверждающие расходы, понесенные </a:t>
            </a:r>
            <a:r>
              <a:rPr lang="ru-RU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Владельцем Облигаций </a:t>
            </a:r>
            <a:r>
              <a:rPr lang="ru-RU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связи с </a:t>
            </a:r>
            <a:r>
              <a:rPr lang="ru-RU" sz="2800" b="0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владением</a:t>
            </a:r>
            <a:r>
              <a:rPr lang="ru-RU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Облигаци</a:t>
            </a:r>
            <a:r>
              <a:rPr lang="ru-RU" sz="2800" b="0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ями</a:t>
            </a:r>
            <a:r>
              <a:rPr lang="ru-RU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(если есть).</a:t>
            </a: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E9E97D-60E0-4A50-C2F0-5A41589FB3AE}"/>
              </a:ext>
            </a:extLst>
          </p:cNvPr>
          <p:cNvSpPr txBox="1"/>
          <p:nvPr/>
        </p:nvSpPr>
        <p:spPr>
          <a:xfrm>
            <a:off x="15251430" y="1881963"/>
            <a:ext cx="8821908" cy="11018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Для юридических лиц</a:t>
            </a:r>
          </a:p>
          <a:p>
            <a:pPr algn="l"/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Доказательство владения, свидетельствующее о том, что такой Владелец Облигаций является владельцем Облигаций на соответствующую дату фиксации списка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record date)</a:t>
            </a: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письмо-подтверждение, что  юридическое лицо является фактическим (</a:t>
            </a:r>
            <a:r>
              <a:rPr lang="ru-RU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бенефициарным</a:t>
            </a: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) получателем дохода 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ru-RU" sz="2800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Приложение 1</a:t>
            </a:r>
            <a:r>
              <a:rPr lang="en-US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реквизиты соответствующего рублевого счета;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уставные документы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нотариально заверенная копия с прилагаемым </a:t>
            </a:r>
            <a:r>
              <a:rPr lang="ru-RU" sz="2800" b="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апостилем</a:t>
            </a:r>
            <a:r>
              <a:rPr lang="ru-RU" sz="2800" b="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или иным образом должным образом легализовано и переведено на русский язык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800" b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если владелец облигаций является КИК, то необходимо приложить </a:t>
            </a:r>
            <a:r>
              <a:rPr lang="ru-RU" b="0" dirty="0">
                <a:solidFill>
                  <a:schemeClr val="accent1"/>
                </a:solidFill>
              </a:rPr>
              <a:t>копию,  Уведомления о КИК за соответствующий налоговый период  (первый лист с отметкой) и листа с КИК, являющегося владельцев Еврооблигаций, заверенные держателем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4725780" y="2185950"/>
            <a:ext cx="26894" cy="9570720"/>
          </a:xfrm>
          <a:prstGeom prst="lin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73304102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 Light"/>
              </a:rPr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Helvetica Neue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DE7DDBD-4BF0-4A58-B9B0-81A591F0F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080" y="656107"/>
            <a:ext cx="21386800" cy="1741653"/>
          </a:xfrm>
        </p:spPr>
        <p:txBody>
          <a:bodyPr/>
          <a:lstStyle/>
          <a:p>
            <a:pPr algn="ctr"/>
            <a:r>
              <a:rPr lang="ru-RU" sz="4400" dirty="0"/>
              <a:t>К вопросу о документах, подтверждающих владение </a:t>
            </a:r>
            <a:r>
              <a:rPr lang="ru-RU" sz="4400" dirty="0"/>
              <a:t>облигациями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2FABC7-161F-B782-AC2B-20E03215A450}"/>
              </a:ext>
            </a:extLst>
          </p:cNvPr>
          <p:cNvSpPr txBox="1"/>
          <p:nvPr/>
        </p:nvSpPr>
        <p:spPr>
          <a:xfrm>
            <a:off x="1549175" y="2511228"/>
            <a:ext cx="20838610" cy="9094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1) Выписка по счету (для подтверждения владения в STACK);</a:t>
            </a:r>
          </a:p>
          <a:p>
            <a:pPr algn="l">
              <a:lnSpc>
                <a:spcPct val="150000"/>
              </a:lnSpc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2) Скриншот из </a:t>
            </a:r>
            <a:r>
              <a:rPr lang="ru-RU" b="0" dirty="0" err="1">
                <a:latin typeface="Arial" panose="020B0604020202020204" pitchFamily="34" charset="0"/>
                <a:cs typeface="Arial" panose="020B0604020202020204" pitchFamily="34" charset="0"/>
              </a:rPr>
              <a:t>Euroclear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0" dirty="0" err="1">
                <a:latin typeface="Arial" panose="020B0604020202020204" pitchFamily="34" charset="0"/>
                <a:cs typeface="Arial" panose="020B0604020202020204" pitchFamily="34" charset="0"/>
              </a:rPr>
              <a:t>Clearstream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0" dirty="0" err="1">
                <a:latin typeface="Arial" panose="020B0604020202020204" pitchFamily="34" charset="0"/>
                <a:cs typeface="Arial" panose="020B0604020202020204" pitchFamily="34" charset="0"/>
              </a:rPr>
              <a:t>Luxembourg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 или DTC, или выписка со счета или отчет о владениях от прямого участника;</a:t>
            </a:r>
          </a:p>
          <a:p>
            <a:pPr algn="l">
              <a:lnSpc>
                <a:spcPct val="150000"/>
              </a:lnSpc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3) Выписку или заявление из любого депозитария или любой другой документ или информацию, которые, по мнению Компании, будут достаточным доказательством владения Облигаций;</a:t>
            </a:r>
          </a:p>
          <a:p>
            <a:pPr algn="l">
              <a:lnSpc>
                <a:spcPct val="150000"/>
              </a:lnSpc>
            </a:pP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Документы, подтверждающие владения Облигациями, предоставляются в оригинале совместно с Заявлением на прямые выплаты по 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адресу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109147 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Москва, Марксистская ул., д.4 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  вниманию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: Казначейство ПАО «МТС»</a:t>
            </a:r>
          </a:p>
          <a:p>
            <a:pPr algn="l">
              <a:lnSpc>
                <a:spcPct val="150000"/>
              </a:lnSpc>
            </a:pP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Тел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ресепшн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, используется для указания курьерской службе) +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7 (495) </a:t>
            </a:r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911-71-51</a:t>
            </a:r>
            <a:endParaRPr lang="ru-RU" b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ru-RU" b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ru-RU" b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Вопросы, касающиеся предоставления документов на прямые выплаты можно получить по адресу: </a:t>
            </a:r>
            <a:r>
              <a:rPr lang="en-US" b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kazna@mts.ru</a:t>
            </a:r>
            <a:endParaRPr lang="ru-RU" b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04604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6F28FD-0A03-1E49-B1BA-5073D1A5170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7</a:t>
            </a:fld>
            <a:endParaRPr lang="ru-RU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CAAACC-1321-044B-8810-4D4A16246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3" y="4958863"/>
            <a:ext cx="21548970" cy="1424478"/>
          </a:xfrm>
        </p:spPr>
        <p:txBody>
          <a:bodyPr/>
          <a:lstStyle/>
          <a:p>
            <a:pPr algn="ctr"/>
            <a:r>
              <a:rPr lang="ru-RU" sz="4800" dirty="0"/>
              <a:t>ПРИЛОЖЕНИЯ</a:t>
            </a:r>
          </a:p>
        </p:txBody>
      </p:sp>
    </p:spTree>
    <p:extLst>
      <p:ext uri="{BB962C8B-B14F-4D97-AF65-F5344CB8AC3E}">
        <p14:creationId xmlns:p14="http://schemas.microsoft.com/office/powerpoint/2010/main" val="304581006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 Light"/>
              </a:rPr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Helvetica Neue Ligh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1109" y="458381"/>
            <a:ext cx="21386800" cy="581103"/>
          </a:xfrm>
        </p:spPr>
        <p:txBody>
          <a:bodyPr/>
          <a:lstStyle/>
          <a:p>
            <a:r>
              <a:rPr lang="ru-RU" dirty="0"/>
              <a:t>Письмо-подтверждение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978605"/>
              </p:ext>
            </p:extLst>
          </p:nvPr>
        </p:nvGraphicFramePr>
        <p:xfrm>
          <a:off x="1189407" y="1409454"/>
          <a:ext cx="22028502" cy="114463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061155">
                  <a:extLst>
                    <a:ext uri="{9D8B030D-6E8A-4147-A177-3AD203B41FA5}">
                      <a16:colId xmlns:a16="http://schemas.microsoft.com/office/drawing/2014/main" val="3469047481"/>
                    </a:ext>
                  </a:extLst>
                </a:gridCol>
                <a:gridCol w="9967347">
                  <a:extLst>
                    <a:ext uri="{9D8B030D-6E8A-4147-A177-3AD203B41FA5}">
                      <a16:colId xmlns:a16="http://schemas.microsoft.com/office/drawing/2014/main" val="1986953285"/>
                    </a:ext>
                  </a:extLst>
                </a:gridCol>
              </a:tblGrid>
              <a:tr h="11159836">
                <a:tc>
                  <a:txBody>
                    <a:bodyPr/>
                    <a:lstStyle/>
                    <a:p>
                      <a:pPr marR="1543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CONFIRMATION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of beneficial ownership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 accordance with Article 312 of the Tax Code of the Russian Federation, _________________________ ____________(company name) hereby confirms that it is the beneficial owner of __________________ (type of income) under the agreement ____________________________________________ _____________(contract details)  with MTS PJSC,  being payable to _______________ ____________________________________________ _____ (company name)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 confirmation of the beneficial ownership, _______ ____________________________________________ _____ (company name) pledges that: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L="457200"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 __________________________________________ _____ (company name) has actual business in ____ ____________________________________________ ___ (name of the country of tax residence).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L="457200"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 __________________________________________ _____ (company name) is not a conduit company and does not act as an agent of the third party which actually derives profits from the revenues under the Agreement. 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L="457200"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 __________________________________________ _____ (company name) is the entity actually deriving benefits from the revenues under the Agreement and defining its further economic use. 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Yours sincerely,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______________________</a:t>
                      </a:r>
                      <a:endParaRPr lang="ru-RU" sz="1800" dirty="0">
                        <a:effectLst/>
                      </a:endParaRPr>
                    </a:p>
                    <a:p>
                      <a:pPr marR="1543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marL="68580" marR="2012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ПОДТВЕРЖДЕНИЕ</a:t>
                      </a:r>
                    </a:p>
                    <a:p>
                      <a:pPr marL="68580" marR="2012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 наличии фактического права на доход</a:t>
                      </a:r>
                    </a:p>
                    <a:p>
                      <a:pPr marL="68580" marR="2012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L="68580" marR="2012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соответствии со статьей 312 Налогового кодекса РФ, ______________________________ ______________ (наименование компании) настоящим подтверждает, что имеет фактическое право на получение дохода в виде ___________ _______________ (вид дохода) по Договору о ________________________________ (реквизиты договора), заключенному с ПАО «МТС», подлежащих выплате в адрес ________________ _____________________________ (наименование компании).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подтверждение наличия фактического права на указанный доход, ___________________________ _____________________________ (наименование компании) дает заверения о следующих обстоятельствах: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 ________________________________________ ________________________ (наименование компании) осуществляет фактическую предпринимательскую деятельность в _________ _____________________________ (наименование страны налогового </a:t>
                      </a:r>
                      <a:r>
                        <a:rPr lang="ru-RU" sz="1800" dirty="0" err="1">
                          <a:effectLst/>
                        </a:rPr>
                        <a:t>резидентства</a:t>
                      </a:r>
                      <a:r>
                        <a:rPr lang="ru-RU" sz="1800" dirty="0">
                          <a:effectLst/>
                        </a:rPr>
                        <a:t>).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 ________________________________________ ____________________________ (наименование компании) не является кондуитной компанией, не действует как промежуточное звено в интересах иного лица фактически получающего выгоду от дохода по настоящему Договору. 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3. ________________________________________ ________________________ (наименование компании) является лицом, которое фактически получает выгоду от полученного по настоящему Договору дохода и определяет его дальнейшую экономическую судьбу.</a:t>
                      </a:r>
                    </a:p>
                    <a:p>
                      <a:pPr marL="68580" marR="2012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L="68580" marR="2012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 уважением,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______________________</a:t>
                      </a:r>
                    </a:p>
                    <a:p>
                      <a:pPr marL="68580"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R="2012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val="2724636131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361613" y="8921750"/>
            <a:ext cx="1291328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44589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79C31F-B929-A302-D6E5-8D1E4253DF10}"/>
              </a:ext>
            </a:extLst>
          </p:cNvPr>
          <p:cNvSpPr txBox="1"/>
          <p:nvPr/>
        </p:nvSpPr>
        <p:spPr>
          <a:xfrm>
            <a:off x="1664549" y="481014"/>
            <a:ext cx="22449830" cy="12557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b="0" dirty="0"/>
              <a:t>Данная справочная информация не является индивидуальной инвестиционной рекомендацией, финансовой или юридической консультацией. Информация носит ознакомительный характер и не является исчерпывающей.</a:t>
            </a:r>
            <a:endParaRPr lang="en-US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ru-RU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b="0" dirty="0"/>
              <a:t>С целью проведения грамотной оценки рисков держателям </a:t>
            </a:r>
            <a:r>
              <a:rPr lang="ru-RU" b="0" dirty="0" err="1"/>
              <a:t>евроблигаций</a:t>
            </a:r>
            <a:r>
              <a:rPr lang="ru-RU" b="0" dirty="0"/>
              <a:t> рекомендуется обратиться за квалифицированной юридической помощью.</a:t>
            </a:r>
            <a:endParaRPr lang="en-US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ru-RU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b="0" dirty="0"/>
              <a:t>Справочная информация и изложенные в ней способы получения купона и номинала при погашении путём прямого платежа в рублях, которые стали доступны после получения </a:t>
            </a:r>
            <a:r>
              <a:rPr lang="ru-RU" b="0" dirty="0" err="1"/>
              <a:t>consent</a:t>
            </a:r>
            <a:r>
              <a:rPr lang="ru-RU" b="0" dirty="0"/>
              <a:t> </a:t>
            </a:r>
            <a:r>
              <a:rPr lang="ru-RU" b="0" dirty="0" err="1"/>
              <a:t>solicitation</a:t>
            </a:r>
            <a:r>
              <a:rPr lang="ru-RU" b="0" dirty="0"/>
              <a:t>, не являются гарантом получения ожидаемого результата.</a:t>
            </a:r>
            <a:endParaRPr lang="en-US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ru-RU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b="0" dirty="0"/>
              <a:t>Толкование и реализация на практике применимых законов и нормативных правовых актов органами власти, юридическими или физическими лицами могут отличаться от описанных выше, и ПАО «МТС» не несет ответственность за последствия различных подходов в толковании и </a:t>
            </a:r>
            <a:r>
              <a:rPr lang="ru-RU" b="0" dirty="0" err="1"/>
              <a:t>правоприменении</a:t>
            </a:r>
            <a:r>
              <a:rPr lang="ru-RU" b="0" dirty="0"/>
              <a:t>. </a:t>
            </a:r>
            <a:r>
              <a:rPr lang="ru-RU" b="0" dirty="0" err="1"/>
              <a:t>Санкционное</a:t>
            </a:r>
            <a:r>
              <a:rPr lang="ru-RU" b="0" dirty="0"/>
              <a:t> законодательство как со стороны Российской Федерации, так и со стороны других государств оказывает существенное влияние на возможность надлежащего исполнения обязательств. Справочная информация может утратить свою актуальность в динамично изменяющихся обстоятельствах.</a:t>
            </a:r>
            <a:endParaRPr lang="en-US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ru-RU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b="0" dirty="0"/>
              <a:t>ПАО «МТС» не обязано и не предполагает актуализировать предоставленную информацию для отражения событий или обстоятельств, происходящих после даты опубликования информации, или для отражения непредвиденных событий.</a:t>
            </a:r>
            <a:endParaRPr lang="en-US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ru-RU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b="0" dirty="0"/>
              <a:t>Система риск-менеджмента кредитных организаций, депозитариев и прочих участников рынка ценных бумаг может существенно увеличить процесс получения купона и номинала при погашении путём прямого платежа в рублях.</a:t>
            </a:r>
            <a:endParaRPr lang="en-US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ru-RU" b="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b="0" dirty="0"/>
              <a:t>Зачисление денежных средств в рублях в рамках механизма прямых платежей на счета резидентов недружественных государств возможно только на специальные счета, в отношении использования которых рекомендуется обратиться за квалифицированной юридической помощью. Осуществление операций с денежными средствами, находящимися на таких счетах, возможно по определённому перечню целей, установленному Банком России. </a:t>
            </a:r>
          </a:p>
        </p:txBody>
      </p:sp>
    </p:spTree>
    <p:extLst>
      <p:ext uri="{BB962C8B-B14F-4D97-AF65-F5344CB8AC3E}">
        <p14:creationId xmlns:p14="http://schemas.microsoft.com/office/powerpoint/2010/main" val="17624063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BLACK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ED1F23"/>
      </a:accent1>
      <a:accent2>
        <a:srgbClr val="FF6969"/>
      </a:accent2>
      <a:accent3>
        <a:srgbClr val="FF8993"/>
      </a:accent3>
      <a:accent4>
        <a:srgbClr val="FAA6AC"/>
      </a:accent4>
      <a:accent5>
        <a:srgbClr val="FFCBCD"/>
      </a:accent5>
      <a:accent6>
        <a:srgbClr val="FFDBE0"/>
      </a:accent6>
      <a:hlink>
        <a:srgbClr val="FEFFF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4_BLACK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ED1F23"/>
      </a:accent1>
      <a:accent2>
        <a:srgbClr val="FF6969"/>
      </a:accent2>
      <a:accent3>
        <a:srgbClr val="FF8993"/>
      </a:accent3>
      <a:accent4>
        <a:srgbClr val="FAA6AC"/>
      </a:accent4>
      <a:accent5>
        <a:srgbClr val="FFCBCD"/>
      </a:accent5>
      <a:accent6>
        <a:srgbClr val="FFDBE0"/>
      </a:accent6>
      <a:hlink>
        <a:srgbClr val="FEFFF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1645</Words>
  <Application>Microsoft Office PowerPoint</Application>
  <PresentationFormat>Произвольный</PresentationFormat>
  <Paragraphs>151</Paragraphs>
  <Slides>9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Arial</vt:lpstr>
      <vt:lpstr>Calibri</vt:lpstr>
      <vt:lpstr>Calibri Light</vt:lpstr>
      <vt:lpstr>Helvetica Neue</vt:lpstr>
      <vt:lpstr>Helvetica Neue Light</vt:lpstr>
      <vt:lpstr>MTS Sans</vt:lpstr>
      <vt:lpstr>Times New Roman</vt:lpstr>
      <vt:lpstr>Verdana</vt:lpstr>
      <vt:lpstr>Wingdings</vt:lpstr>
      <vt:lpstr>2_BLACK</vt:lpstr>
      <vt:lpstr>4_BLACK</vt:lpstr>
      <vt:lpstr>Слайд think-cell</vt:lpstr>
      <vt:lpstr>Презентация PowerPoint</vt:lpstr>
      <vt:lpstr>Презентация PowerPoint</vt:lpstr>
      <vt:lpstr>В отношении облигаций, учитываемых вне РФ</vt:lpstr>
      <vt:lpstr>Если Вы- физическое лицо и являетесь резидентом РФ и храните бумаги вне российской депозитарной системе</vt:lpstr>
      <vt:lpstr>Если Вы являетесь нерезидентом РФ и храните бумаги вне российской депозитарной системы</vt:lpstr>
      <vt:lpstr>К вопросу о документах, подтверждающих владение облигациями</vt:lpstr>
      <vt:lpstr>ПРИЛОЖЕНИЯ</vt:lpstr>
      <vt:lpstr>Письмо-подтверждение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DR</dc:creator>
  <cp:lastModifiedBy>Морозова Екатерина Владимировна</cp:lastModifiedBy>
  <cp:revision>3</cp:revision>
  <cp:lastPrinted>2022-12-19T12:35:46Z</cp:lastPrinted>
  <dcterms:modified xsi:type="dcterms:W3CDTF">2022-12-20T16:06:24Z</dcterms:modified>
</cp:coreProperties>
</file>